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7"/>
  </p:notesMasterIdLst>
  <p:sldIdLst>
    <p:sldId id="256" r:id="rId2"/>
    <p:sldId id="327" r:id="rId3"/>
    <p:sldId id="258" r:id="rId4"/>
    <p:sldId id="259" r:id="rId5"/>
    <p:sldId id="260" r:id="rId6"/>
    <p:sldId id="261" r:id="rId7"/>
    <p:sldId id="265" r:id="rId8"/>
    <p:sldId id="264" r:id="rId9"/>
    <p:sldId id="266" r:id="rId10"/>
    <p:sldId id="267" r:id="rId11"/>
    <p:sldId id="268" r:id="rId12"/>
    <p:sldId id="269" r:id="rId13"/>
    <p:sldId id="270" r:id="rId14"/>
    <p:sldId id="271" r:id="rId15"/>
    <p:sldId id="273" r:id="rId16"/>
    <p:sldId id="274" r:id="rId17"/>
    <p:sldId id="275" r:id="rId18"/>
    <p:sldId id="325" r:id="rId19"/>
    <p:sldId id="326" r:id="rId20"/>
    <p:sldId id="280" r:id="rId21"/>
    <p:sldId id="281" r:id="rId22"/>
    <p:sldId id="287" r:id="rId23"/>
    <p:sldId id="286" r:id="rId24"/>
    <p:sldId id="289" r:id="rId25"/>
    <p:sldId id="282" r:id="rId26"/>
    <p:sldId id="283" r:id="rId27"/>
    <p:sldId id="290" r:id="rId28"/>
    <p:sldId id="291" r:id="rId29"/>
    <p:sldId id="292" r:id="rId30"/>
    <p:sldId id="293" r:id="rId31"/>
    <p:sldId id="295" r:id="rId32"/>
    <p:sldId id="296" r:id="rId33"/>
    <p:sldId id="297" r:id="rId34"/>
    <p:sldId id="298" r:id="rId35"/>
    <p:sldId id="300" r:id="rId36"/>
    <p:sldId id="302" r:id="rId37"/>
    <p:sldId id="301" r:id="rId38"/>
    <p:sldId id="303" r:id="rId39"/>
    <p:sldId id="304" r:id="rId40"/>
    <p:sldId id="305" r:id="rId41"/>
    <p:sldId id="306" r:id="rId42"/>
    <p:sldId id="308" r:id="rId43"/>
    <p:sldId id="319" r:id="rId44"/>
    <p:sldId id="318" r:id="rId45"/>
    <p:sldId id="307" r:id="rId46"/>
    <p:sldId id="311" r:id="rId47"/>
    <p:sldId id="272" r:id="rId48"/>
    <p:sldId id="314" r:id="rId49"/>
    <p:sldId id="315" r:id="rId50"/>
    <p:sldId id="316" r:id="rId51"/>
    <p:sldId id="320" r:id="rId52"/>
    <p:sldId id="321" r:id="rId53"/>
    <p:sldId id="323" r:id="rId54"/>
    <p:sldId id="322" r:id="rId55"/>
    <p:sldId id="324" r:id="rId5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85736"/>
  </p:normalViewPr>
  <p:slideViewPr>
    <p:cSldViewPr snapToGrid="0" snapToObjects="1">
      <p:cViewPr varScale="1">
        <p:scale>
          <a:sx n="97" d="100"/>
          <a:sy n="97" d="100"/>
        </p:scale>
        <p:origin x="116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notesMaster" Target="notesMasters/notesMaster1.xml"/><Relationship Id="rId58" Type="http://schemas.openxmlformats.org/officeDocument/2006/relationships/presProps" Target="presProps.xml"/><Relationship Id="rId59" Type="http://schemas.openxmlformats.org/officeDocument/2006/relationships/viewProps" Target="viewProp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theme" Target="theme/theme1.xml"/><Relationship Id="rId6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tiff>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tiff>
</file>

<file path=ppt/media/image24.png>
</file>

<file path=ppt/media/image25.png>
</file>

<file path=ppt/media/image26.png>
</file>

<file path=ppt/media/image27.png>
</file>

<file path=ppt/media/image28.png>
</file>

<file path=ppt/media/image3.png>
</file>

<file path=ppt/media/image4.tiff>
</file>

<file path=ppt/media/image5.tiff>
</file>

<file path=ppt/media/image6.tiff>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DDBCEB-B984-0E4E-87EA-7C2A69FB4F76}" type="datetimeFigureOut">
              <a:rPr lang="en-US" smtClean="0"/>
              <a:t>4/22/17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2E7059-9C68-2D4D-9983-5D96483E15A2}" type="slidenum">
              <a:rPr lang="en-US" smtClean="0"/>
              <a:t>‹#›</a:t>
            </a:fld>
            <a:endParaRPr lang="en-US"/>
          </a:p>
        </p:txBody>
      </p:sp>
    </p:spTree>
    <p:extLst>
      <p:ext uri="{BB962C8B-B14F-4D97-AF65-F5344CB8AC3E}">
        <p14:creationId xmlns:p14="http://schemas.microsoft.com/office/powerpoint/2010/main" val="6656767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true for DLP as well</a:t>
            </a:r>
            <a:r>
              <a:rPr lang="en-US" baseline="0" dirty="0" smtClean="0"/>
              <a:t> if app definitions are out there.</a:t>
            </a:r>
            <a:endParaRPr lang="en-US" dirty="0"/>
          </a:p>
        </p:txBody>
      </p:sp>
      <p:sp>
        <p:nvSpPr>
          <p:cNvPr id="4" name="Slide Number Placeholder 3"/>
          <p:cNvSpPr>
            <a:spLocks noGrp="1"/>
          </p:cNvSpPr>
          <p:nvPr>
            <p:ph type="sldNum" sz="quarter" idx="10"/>
          </p:nvPr>
        </p:nvSpPr>
        <p:spPr/>
        <p:txBody>
          <a:bodyPr/>
          <a:lstStyle/>
          <a:p>
            <a:fld id="{542E7059-9C68-2D4D-9983-5D96483E15A2}" type="slidenum">
              <a:rPr lang="en-US" smtClean="0"/>
              <a:t>13</a:t>
            </a:fld>
            <a:endParaRPr lang="en-US"/>
          </a:p>
        </p:txBody>
      </p:sp>
    </p:spTree>
    <p:extLst>
      <p:ext uri="{BB962C8B-B14F-4D97-AF65-F5344CB8AC3E}">
        <p14:creationId xmlns:p14="http://schemas.microsoft.com/office/powerpoint/2010/main" val="7256431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beats everything</a:t>
            </a:r>
            <a:r>
              <a:rPr lang="en-US" baseline="0" dirty="0" smtClean="0"/>
              <a:t> we’ve talked about!</a:t>
            </a:r>
            <a:endParaRPr lang="en-US" dirty="0"/>
          </a:p>
        </p:txBody>
      </p:sp>
      <p:sp>
        <p:nvSpPr>
          <p:cNvPr id="4" name="Slide Number Placeholder 3"/>
          <p:cNvSpPr>
            <a:spLocks noGrp="1"/>
          </p:cNvSpPr>
          <p:nvPr>
            <p:ph type="sldNum" sz="quarter" idx="10"/>
          </p:nvPr>
        </p:nvSpPr>
        <p:spPr/>
        <p:txBody>
          <a:bodyPr/>
          <a:lstStyle/>
          <a:p>
            <a:fld id="{542E7059-9C68-2D4D-9983-5D96483E15A2}" type="slidenum">
              <a:rPr lang="en-US" smtClean="0"/>
              <a:t>17</a:t>
            </a:fld>
            <a:endParaRPr lang="en-US"/>
          </a:p>
        </p:txBody>
      </p:sp>
    </p:spTree>
    <p:extLst>
      <p:ext uri="{BB962C8B-B14F-4D97-AF65-F5344CB8AC3E}">
        <p14:creationId xmlns:p14="http://schemas.microsoft.com/office/powerpoint/2010/main" val="21042032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a:t>
            </a:r>
            <a:r>
              <a:rPr lang="en-US" baseline="0" dirty="0" smtClean="0"/>
              <a:t> know how this guy feels about encryption</a:t>
            </a:r>
            <a:r>
              <a:rPr lang="mr-IN" baseline="0" dirty="0" smtClean="0"/>
              <a:t>…</a:t>
            </a:r>
            <a:r>
              <a:rPr lang="en-US" baseline="0" dirty="0" smtClean="0"/>
              <a:t>” and comments about how encryption arouses </a:t>
            </a:r>
            <a:r>
              <a:rPr lang="en-US" baseline="0" dirty="0" err="1" smtClean="0"/>
              <a:t>suspsicion</a:t>
            </a:r>
            <a:r>
              <a:rPr lang="en-US" baseline="0" dirty="0" smtClean="0"/>
              <a:t>.</a:t>
            </a:r>
          </a:p>
          <a:p>
            <a:r>
              <a:rPr lang="en-US" dirty="0" smtClean="0"/>
              <a:t>Remember “But at our</a:t>
            </a:r>
            <a:r>
              <a:rPr lang="en-US" baseline="0" dirty="0" smtClean="0"/>
              <a:t> day jobs</a:t>
            </a:r>
            <a:r>
              <a:rPr lang="mr-IN" baseline="0" dirty="0" smtClean="0"/>
              <a:t>…</a:t>
            </a:r>
            <a:r>
              <a:rPr lang="en-US" baseline="0" dirty="0" smtClean="0"/>
              <a:t>” line</a:t>
            </a:r>
          </a:p>
          <a:p>
            <a:endParaRPr lang="en-US" dirty="0"/>
          </a:p>
        </p:txBody>
      </p:sp>
      <p:sp>
        <p:nvSpPr>
          <p:cNvPr id="4" name="Slide Number Placeholder 3"/>
          <p:cNvSpPr>
            <a:spLocks noGrp="1"/>
          </p:cNvSpPr>
          <p:nvPr>
            <p:ph type="sldNum" sz="quarter" idx="10"/>
          </p:nvPr>
        </p:nvSpPr>
        <p:spPr/>
        <p:txBody>
          <a:bodyPr/>
          <a:lstStyle/>
          <a:p>
            <a:fld id="{542E7059-9C68-2D4D-9983-5D96483E15A2}" type="slidenum">
              <a:rPr lang="en-US" smtClean="0"/>
              <a:t>18</a:t>
            </a:fld>
            <a:endParaRPr lang="en-US"/>
          </a:p>
        </p:txBody>
      </p:sp>
    </p:spTree>
    <p:extLst>
      <p:ext uri="{BB962C8B-B14F-4D97-AF65-F5344CB8AC3E}">
        <p14:creationId xmlns:p14="http://schemas.microsoft.com/office/powerpoint/2010/main" val="16110297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Encryption</a:t>
            </a:r>
            <a:r>
              <a:rPr lang="en-US" baseline="0" dirty="0" smtClean="0"/>
              <a:t> is NOISY! Most protocols involve some kind of key exchange or handshake setup that tips your hand that encryption is in use.</a:t>
            </a:r>
          </a:p>
          <a:p>
            <a:r>
              <a:rPr lang="en-US" baseline="0" dirty="0" smtClean="0"/>
              <a:t>Encryption also makes for a bad </a:t>
            </a:r>
            <a:r>
              <a:rPr lang="en-US" baseline="0" dirty="0" err="1" smtClean="0"/>
              <a:t>PoC</a:t>
            </a:r>
            <a:r>
              <a:rPr lang="en-US" baseline="0" dirty="0" smtClean="0"/>
              <a:t> for tools that aren’t built to understand it</a:t>
            </a:r>
            <a:r>
              <a:rPr lang="mr-IN" baseline="0" dirty="0" smtClean="0"/>
              <a:t>…</a:t>
            </a:r>
            <a:r>
              <a:rPr lang="en-US" baseline="0" dirty="0" smtClean="0"/>
              <a:t>If they can’t read it, what does encrypting something really prove?</a:t>
            </a:r>
          </a:p>
          <a:p>
            <a:endParaRPr lang="en-US" dirty="0"/>
          </a:p>
        </p:txBody>
      </p:sp>
      <p:sp>
        <p:nvSpPr>
          <p:cNvPr id="4" name="Slide Number Placeholder 3"/>
          <p:cNvSpPr>
            <a:spLocks noGrp="1"/>
          </p:cNvSpPr>
          <p:nvPr>
            <p:ph type="sldNum" sz="quarter" idx="10"/>
          </p:nvPr>
        </p:nvSpPr>
        <p:spPr/>
        <p:txBody>
          <a:bodyPr/>
          <a:lstStyle/>
          <a:p>
            <a:fld id="{542E7059-9C68-2D4D-9983-5D96483E15A2}" type="slidenum">
              <a:rPr lang="en-US" smtClean="0"/>
              <a:t>19</a:t>
            </a:fld>
            <a:endParaRPr lang="en-US"/>
          </a:p>
        </p:txBody>
      </p:sp>
    </p:spTree>
    <p:extLst>
      <p:ext uri="{BB962C8B-B14F-4D97-AF65-F5344CB8AC3E}">
        <p14:creationId xmlns:p14="http://schemas.microsoft.com/office/powerpoint/2010/main" val="15732730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63B869-A842-1948-9946-E9BD852DF11D}" type="slidenum">
              <a:rPr lang="en-US" smtClean="0"/>
              <a:t>24</a:t>
            </a:fld>
            <a:endParaRPr lang="en-US"/>
          </a:p>
        </p:txBody>
      </p:sp>
    </p:spTree>
    <p:extLst>
      <p:ext uri="{BB962C8B-B14F-4D97-AF65-F5344CB8AC3E}">
        <p14:creationId xmlns:p14="http://schemas.microsoft.com/office/powerpoint/2010/main" val="6845479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basically we set up a server on a port not allowed out through other firewall rules  </a:t>
            </a:r>
            <a:endParaRPr lang="en-US" dirty="0"/>
          </a:p>
        </p:txBody>
      </p:sp>
      <p:sp>
        <p:nvSpPr>
          <p:cNvPr id="4" name="Slide Number Placeholder 3"/>
          <p:cNvSpPr>
            <a:spLocks noGrp="1"/>
          </p:cNvSpPr>
          <p:nvPr>
            <p:ph type="sldNum" sz="quarter" idx="10"/>
          </p:nvPr>
        </p:nvSpPr>
        <p:spPr/>
        <p:txBody>
          <a:bodyPr/>
          <a:lstStyle/>
          <a:p>
            <a:fld id="{2563B869-A842-1948-9946-E9BD852DF11D}" type="slidenum">
              <a:rPr lang="en-US" smtClean="0"/>
              <a:t>25</a:t>
            </a:fld>
            <a:endParaRPr lang="en-US"/>
          </a:p>
        </p:txBody>
      </p:sp>
    </p:spTree>
    <p:extLst>
      <p:ext uri="{BB962C8B-B14F-4D97-AF65-F5344CB8AC3E}">
        <p14:creationId xmlns:p14="http://schemas.microsoft.com/office/powerpoint/2010/main" val="19603715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Web apps are great things to spoof.  </a:t>
            </a:r>
            <a:endParaRPr lang="en-US" dirty="0"/>
          </a:p>
        </p:txBody>
      </p:sp>
      <p:sp>
        <p:nvSpPr>
          <p:cNvPr id="4" name="Slide Number Placeholder 3"/>
          <p:cNvSpPr>
            <a:spLocks noGrp="1"/>
          </p:cNvSpPr>
          <p:nvPr>
            <p:ph type="sldNum" sz="quarter" idx="10"/>
          </p:nvPr>
        </p:nvSpPr>
        <p:spPr/>
        <p:txBody>
          <a:bodyPr/>
          <a:lstStyle/>
          <a:p>
            <a:fld id="{2563B869-A842-1948-9946-E9BD852DF11D}" type="slidenum">
              <a:rPr lang="en-US" smtClean="0"/>
              <a:t>43</a:t>
            </a:fld>
            <a:endParaRPr lang="en-US"/>
          </a:p>
        </p:txBody>
      </p:sp>
    </p:spTree>
    <p:extLst>
      <p:ext uri="{BB962C8B-B14F-4D97-AF65-F5344CB8AC3E}">
        <p14:creationId xmlns:p14="http://schemas.microsoft.com/office/powerpoint/2010/main" val="10978215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C5A8451-81BC-3D41-A4CB-0DAF8EB90074}" type="datetimeFigureOut">
              <a:rPr lang="en-US" smtClean="0"/>
              <a:t>4/22/17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1AE3-E3A1-E94C-9F34-CAF4A7BF5551}" type="slidenum">
              <a:rPr lang="en-US" smtClean="0"/>
              <a:t>‹#›</a:t>
            </a:fld>
            <a:endParaRPr lang="en-US"/>
          </a:p>
        </p:txBody>
      </p:sp>
    </p:spTree>
    <p:extLst>
      <p:ext uri="{BB962C8B-B14F-4D97-AF65-F5344CB8AC3E}">
        <p14:creationId xmlns:p14="http://schemas.microsoft.com/office/powerpoint/2010/main" val="17338727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C5A8451-81BC-3D41-A4CB-0DAF8EB90074}" type="datetimeFigureOut">
              <a:rPr lang="en-US" smtClean="0"/>
              <a:t>4/22/17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1AE3-E3A1-E94C-9F34-CAF4A7BF5551}" type="slidenum">
              <a:rPr lang="en-US" smtClean="0"/>
              <a:t>‹#›</a:t>
            </a:fld>
            <a:endParaRPr lang="en-US"/>
          </a:p>
        </p:txBody>
      </p:sp>
    </p:spTree>
    <p:extLst>
      <p:ext uri="{BB962C8B-B14F-4D97-AF65-F5344CB8AC3E}">
        <p14:creationId xmlns:p14="http://schemas.microsoft.com/office/powerpoint/2010/main" val="2127142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C5A8451-81BC-3D41-A4CB-0DAF8EB90074}" type="datetimeFigureOut">
              <a:rPr lang="en-US" smtClean="0"/>
              <a:t>4/22/17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1AE3-E3A1-E94C-9F34-CAF4A7BF5551}" type="slidenum">
              <a:rPr lang="en-US" smtClean="0"/>
              <a:t>‹#›</a:t>
            </a:fld>
            <a:endParaRPr lang="en-US"/>
          </a:p>
        </p:txBody>
      </p:sp>
    </p:spTree>
    <p:extLst>
      <p:ext uri="{BB962C8B-B14F-4D97-AF65-F5344CB8AC3E}">
        <p14:creationId xmlns:p14="http://schemas.microsoft.com/office/powerpoint/2010/main" val="1719188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C5A8451-81BC-3D41-A4CB-0DAF8EB90074}" type="datetimeFigureOut">
              <a:rPr lang="en-US" smtClean="0"/>
              <a:t>4/22/17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1AE3-E3A1-E94C-9F34-CAF4A7BF5551}" type="slidenum">
              <a:rPr lang="en-US" smtClean="0"/>
              <a:t>‹#›</a:t>
            </a:fld>
            <a:endParaRPr lang="en-US"/>
          </a:p>
        </p:txBody>
      </p:sp>
    </p:spTree>
    <p:extLst>
      <p:ext uri="{BB962C8B-B14F-4D97-AF65-F5344CB8AC3E}">
        <p14:creationId xmlns:p14="http://schemas.microsoft.com/office/powerpoint/2010/main" val="19942409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C5A8451-81BC-3D41-A4CB-0DAF8EB90074}" type="datetimeFigureOut">
              <a:rPr lang="en-US" smtClean="0"/>
              <a:t>4/22/17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1AE3-E3A1-E94C-9F34-CAF4A7BF5551}" type="slidenum">
              <a:rPr lang="en-US" smtClean="0"/>
              <a:t>‹#›</a:t>
            </a:fld>
            <a:endParaRPr lang="en-US"/>
          </a:p>
        </p:txBody>
      </p:sp>
    </p:spTree>
    <p:extLst>
      <p:ext uri="{BB962C8B-B14F-4D97-AF65-F5344CB8AC3E}">
        <p14:creationId xmlns:p14="http://schemas.microsoft.com/office/powerpoint/2010/main" val="14300485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C5A8451-81BC-3D41-A4CB-0DAF8EB90074}" type="datetimeFigureOut">
              <a:rPr lang="en-US" smtClean="0"/>
              <a:t>4/22/17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EF1AE3-E3A1-E94C-9F34-CAF4A7BF5551}" type="slidenum">
              <a:rPr lang="en-US" smtClean="0"/>
              <a:t>‹#›</a:t>
            </a:fld>
            <a:endParaRPr lang="en-US"/>
          </a:p>
        </p:txBody>
      </p:sp>
    </p:spTree>
    <p:extLst>
      <p:ext uri="{BB962C8B-B14F-4D97-AF65-F5344CB8AC3E}">
        <p14:creationId xmlns:p14="http://schemas.microsoft.com/office/powerpoint/2010/main" val="189641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C5A8451-81BC-3D41-A4CB-0DAF8EB90074}" type="datetimeFigureOut">
              <a:rPr lang="en-US" smtClean="0"/>
              <a:t>4/22/17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8EF1AE3-E3A1-E94C-9F34-CAF4A7BF5551}" type="slidenum">
              <a:rPr lang="en-US" smtClean="0"/>
              <a:t>‹#›</a:t>
            </a:fld>
            <a:endParaRPr lang="en-US"/>
          </a:p>
        </p:txBody>
      </p:sp>
    </p:spTree>
    <p:extLst>
      <p:ext uri="{BB962C8B-B14F-4D97-AF65-F5344CB8AC3E}">
        <p14:creationId xmlns:p14="http://schemas.microsoft.com/office/powerpoint/2010/main" val="435462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C5A8451-81BC-3D41-A4CB-0DAF8EB90074}" type="datetimeFigureOut">
              <a:rPr lang="en-US" smtClean="0"/>
              <a:t>4/22/17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8EF1AE3-E3A1-E94C-9F34-CAF4A7BF5551}" type="slidenum">
              <a:rPr lang="en-US" smtClean="0"/>
              <a:t>‹#›</a:t>
            </a:fld>
            <a:endParaRPr lang="en-US"/>
          </a:p>
        </p:txBody>
      </p:sp>
    </p:spTree>
    <p:extLst>
      <p:ext uri="{BB962C8B-B14F-4D97-AF65-F5344CB8AC3E}">
        <p14:creationId xmlns:p14="http://schemas.microsoft.com/office/powerpoint/2010/main" val="193901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C5A8451-81BC-3D41-A4CB-0DAF8EB90074}" type="datetimeFigureOut">
              <a:rPr lang="en-US" smtClean="0"/>
              <a:t>4/22/17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8EF1AE3-E3A1-E94C-9F34-CAF4A7BF5551}" type="slidenum">
              <a:rPr lang="en-US" smtClean="0"/>
              <a:t>‹#›</a:t>
            </a:fld>
            <a:endParaRPr lang="en-US"/>
          </a:p>
        </p:txBody>
      </p:sp>
    </p:spTree>
    <p:extLst>
      <p:ext uri="{BB962C8B-B14F-4D97-AF65-F5344CB8AC3E}">
        <p14:creationId xmlns:p14="http://schemas.microsoft.com/office/powerpoint/2010/main" val="11663893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C5A8451-81BC-3D41-A4CB-0DAF8EB90074}" type="datetimeFigureOut">
              <a:rPr lang="en-US" smtClean="0"/>
              <a:t>4/22/17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EF1AE3-E3A1-E94C-9F34-CAF4A7BF5551}" type="slidenum">
              <a:rPr lang="en-US" smtClean="0"/>
              <a:t>‹#›</a:t>
            </a:fld>
            <a:endParaRPr lang="en-US"/>
          </a:p>
        </p:txBody>
      </p:sp>
    </p:spTree>
    <p:extLst>
      <p:ext uri="{BB962C8B-B14F-4D97-AF65-F5344CB8AC3E}">
        <p14:creationId xmlns:p14="http://schemas.microsoft.com/office/powerpoint/2010/main" val="1275462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C5A8451-81BC-3D41-A4CB-0DAF8EB90074}" type="datetimeFigureOut">
              <a:rPr lang="en-US" smtClean="0"/>
              <a:t>4/22/17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EF1AE3-E3A1-E94C-9F34-CAF4A7BF5551}" type="slidenum">
              <a:rPr lang="en-US" smtClean="0"/>
              <a:t>‹#›</a:t>
            </a:fld>
            <a:endParaRPr lang="en-US"/>
          </a:p>
        </p:txBody>
      </p:sp>
    </p:spTree>
    <p:extLst>
      <p:ext uri="{BB962C8B-B14F-4D97-AF65-F5344CB8AC3E}">
        <p14:creationId xmlns:p14="http://schemas.microsoft.com/office/powerpoint/2010/main" val="51134701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5A8451-81BC-3D41-A4CB-0DAF8EB90074}" type="datetimeFigureOut">
              <a:rPr lang="en-US" smtClean="0"/>
              <a:t>4/22/17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EF1AE3-E3A1-E94C-9F34-CAF4A7BF5551}" type="slidenum">
              <a:rPr lang="en-US" smtClean="0"/>
              <a:t>‹#›</a:t>
            </a:fld>
            <a:endParaRPr lang="en-US"/>
          </a:p>
        </p:txBody>
      </p:sp>
    </p:spTree>
    <p:extLst>
      <p:ext uri="{BB962C8B-B14F-4D97-AF65-F5344CB8AC3E}">
        <p14:creationId xmlns:p14="http://schemas.microsoft.com/office/powerpoint/2010/main" val="21129602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4.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linkedin.com/"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tcstool/fireaway"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9.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tif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tcstool/fireaway"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777689"/>
          </a:xfrm>
        </p:spPr>
        <p:txBody>
          <a:bodyPr>
            <a:normAutofit fontScale="90000"/>
          </a:bodyPr>
          <a:lstStyle/>
          <a:p>
            <a:r>
              <a:rPr lang="en-US" dirty="0" smtClean="0"/>
              <a:t>Chunky Cookies:  Smashing Application Aware Defenses</a:t>
            </a:r>
            <a:endParaRPr lang="en-US" dirty="0"/>
          </a:p>
        </p:txBody>
      </p:sp>
      <p:sp>
        <p:nvSpPr>
          <p:cNvPr id="3" name="Subtitle 2"/>
          <p:cNvSpPr>
            <a:spLocks noGrp="1"/>
          </p:cNvSpPr>
          <p:nvPr>
            <p:ph type="subTitle" idx="1"/>
          </p:nvPr>
        </p:nvSpPr>
        <p:spPr>
          <a:xfrm>
            <a:off x="1607127" y="5278434"/>
            <a:ext cx="9144000" cy="890650"/>
          </a:xfrm>
        </p:spPr>
        <p:txBody>
          <a:bodyPr>
            <a:normAutofit/>
          </a:bodyPr>
          <a:lstStyle/>
          <a:p>
            <a:r>
              <a:rPr lang="en-US" dirty="0" smtClean="0"/>
              <a:t>Russell Butturini (@tcstoolhax0r)</a:t>
            </a:r>
          </a:p>
          <a:p>
            <a:r>
              <a:rPr lang="en-US" dirty="0" err="1" smtClean="0"/>
              <a:t>BSides</a:t>
            </a:r>
            <a:r>
              <a:rPr lang="en-US" dirty="0" smtClean="0"/>
              <a:t> </a:t>
            </a:r>
            <a:r>
              <a:rPr lang="en-US" smtClean="0"/>
              <a:t>Nashville 2017</a:t>
            </a:r>
            <a:endParaRPr lang="en-US" dirty="0"/>
          </a:p>
        </p:txBody>
      </p:sp>
      <p:pic>
        <p:nvPicPr>
          <p:cNvPr id="4" name="Picture 3"/>
          <p:cNvPicPr>
            <a:picLocks noChangeAspect="1"/>
          </p:cNvPicPr>
          <p:nvPr/>
        </p:nvPicPr>
        <p:blipFill>
          <a:blip r:embed="rId2"/>
          <a:stretch>
            <a:fillRect/>
          </a:stretch>
        </p:blipFill>
        <p:spPr>
          <a:xfrm>
            <a:off x="2921000" y="1805048"/>
            <a:ext cx="6350000" cy="3051960"/>
          </a:xfrm>
          <a:prstGeom prst="rect">
            <a:avLst/>
          </a:prstGeom>
        </p:spPr>
      </p:pic>
    </p:spTree>
    <p:extLst>
      <p:ext uri="{BB962C8B-B14F-4D97-AF65-F5344CB8AC3E}">
        <p14:creationId xmlns:p14="http://schemas.microsoft.com/office/powerpoint/2010/main" val="26242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Application Proxies/Next-Gen Firewalls</a:t>
            </a:r>
            <a:endParaRPr lang="en-US" dirty="0"/>
          </a:p>
        </p:txBody>
      </p:sp>
      <p:sp>
        <p:nvSpPr>
          <p:cNvPr id="3" name="Content Placeholder 2"/>
          <p:cNvSpPr>
            <a:spLocks noGrp="1"/>
          </p:cNvSpPr>
          <p:nvPr>
            <p:ph idx="1"/>
          </p:nvPr>
        </p:nvSpPr>
        <p:spPr/>
        <p:txBody>
          <a:bodyPr>
            <a:normAutofit fontScale="925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-Can only hold/inspect for so long before having to let the flow continue to avoid introducing latency.</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-Usability and ease of management over security.</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-Have to allow some data to flow out before making a decision on whether something matches an application signature.</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-Rely on small, limited set of attributes to make a positive match.</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lvl="0" indent="0">
              <a:lnSpc>
                <a:spcPct val="100000"/>
              </a:lnSpc>
              <a:spcBef>
                <a:spcPts val="0"/>
              </a:spcBef>
              <a:buNone/>
              <a:defRPr/>
            </a:pPr>
            <a:r>
              <a:rPr lang="en-US" dirty="0"/>
              <a:t>-Shortcuts!</a:t>
            </a:r>
          </a:p>
          <a:p>
            <a:pPr marL="0" lvl="0" indent="0">
              <a:lnSpc>
                <a:spcPct val="100000"/>
              </a:lnSpc>
              <a:spcBef>
                <a:spcPts val="0"/>
              </a:spcBef>
              <a:buNone/>
              <a:defRPr/>
            </a:pPr>
            <a:r>
              <a:rPr lang="en-US" dirty="0"/>
              <a:t>	-”Anything on port 443 I don’t understand is SSL/TLS</a:t>
            </a:r>
            <a:r>
              <a:rPr lang="en-US" dirty="0" smtClean="0"/>
              <a:t>”</a:t>
            </a:r>
          </a:p>
          <a:p>
            <a:pPr marL="0" lvl="0" indent="0">
              <a:lnSpc>
                <a:spcPct val="100000"/>
              </a:lnSpc>
              <a:spcBef>
                <a:spcPts val="0"/>
              </a:spcBef>
              <a:buNone/>
              <a:defRPr/>
            </a:pPr>
            <a:r>
              <a:rPr lang="en-US" dirty="0"/>
              <a:t>	</a:t>
            </a:r>
            <a:r>
              <a:rPr lang="en-US" dirty="0" smtClean="0"/>
              <a:t>-Look at the outbound but not the inbound.</a:t>
            </a:r>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29447440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pic>
        <p:nvPicPr>
          <p:cNvPr id="4" name="Content Placeholder 3"/>
          <p:cNvPicPr>
            <a:picLocks noChangeAspect="1"/>
          </p:cNvPicPr>
          <p:nvPr/>
        </p:nvPicPr>
        <p:blipFill>
          <a:blip r:embed="rId2"/>
          <a:stretch>
            <a:fillRect/>
          </a:stretch>
        </p:blipFill>
        <p:spPr>
          <a:xfrm>
            <a:off x="0" y="0"/>
            <a:ext cx="12191999" cy="7015660"/>
          </a:xfrm>
          <a:prstGeom prst="rect">
            <a:avLst/>
          </a:prstGeom>
        </p:spPr>
      </p:pic>
    </p:spTree>
    <p:extLst>
      <p:ext uri="{BB962C8B-B14F-4D97-AF65-F5344CB8AC3E}">
        <p14:creationId xmlns:p14="http://schemas.microsoft.com/office/powerpoint/2010/main" val="160074213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Data Loss Prevention</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-Based on </a:t>
            </a:r>
            <a:r>
              <a:rPr lang="en-US" b="1" u="sng" dirty="0" smtClean="0"/>
              <a:t>static </a:t>
            </a:r>
            <a:r>
              <a:rPr lang="en-US" dirty="0" smtClean="0"/>
              <a:t>regular expression pattern matching.</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-Uses scoring for pattern matches in a flow before stopping anything.</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-Trivially defeated by simple encoding (e.g. Base64) .</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-Many commercial products will completely ignore small flows.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-Lots of alerts=</a:t>
            </a:r>
            <a:r>
              <a:rPr lang="en-US" dirty="0" err="1" smtClean="0"/>
              <a:t>shelfware</a:t>
            </a:r>
            <a:r>
              <a:rPr lang="en-US" dirty="0" smtClean="0"/>
              <a: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86343655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URL Filtering/Client Side DLP</a:t>
            </a:r>
            <a:endParaRPr lang="en-US" dirty="0"/>
          </a:p>
        </p:txBody>
      </p:sp>
      <p:pic>
        <p:nvPicPr>
          <p:cNvPr id="4" name="Content Placeholder 3"/>
          <p:cNvPicPr>
            <a:picLocks noGrp="1" noChangeAspect="1"/>
          </p:cNvPicPr>
          <p:nvPr>
            <p:ph idx="1"/>
          </p:nvPr>
        </p:nvPicPr>
        <p:blipFill>
          <a:blip r:embed="rId3"/>
          <a:stretch>
            <a:fillRect/>
          </a:stretch>
        </p:blipFill>
        <p:spPr>
          <a:xfrm>
            <a:off x="415636" y="1623243"/>
            <a:ext cx="11150930" cy="4668271"/>
          </a:xfrm>
          <a:prstGeom prst="rect">
            <a:avLst/>
          </a:prstGeom>
          <a:noFill/>
        </p:spPr>
      </p:pic>
      <p:sp>
        <p:nvSpPr>
          <p:cNvPr id="7" name="TextBox 6"/>
          <p:cNvSpPr txBox="1"/>
          <p:nvPr/>
        </p:nvSpPr>
        <p:spPr>
          <a:xfrm>
            <a:off x="4129087" y="2328863"/>
            <a:ext cx="5343526" cy="369332"/>
          </a:xfrm>
          <a:prstGeom prst="rect">
            <a:avLst/>
          </a:prstGeom>
          <a:noFill/>
        </p:spPr>
        <p:txBody>
          <a:bodyPr wrap="square" rtlCol="0">
            <a:spAutoFit/>
          </a:bodyPr>
          <a:lstStyle/>
          <a:p>
            <a:r>
              <a:rPr lang="en-US" b="1" dirty="0" smtClean="0">
                <a:solidFill>
                  <a:srgbClr val="FF0000"/>
                </a:solidFill>
              </a:rPr>
              <a:t>DECISION IS </a:t>
            </a:r>
            <a:r>
              <a:rPr lang="en-US" b="1" smtClean="0">
                <a:solidFill>
                  <a:srgbClr val="FF0000"/>
                </a:solidFill>
              </a:rPr>
              <a:t>MADE HERE AND ABOVE!</a:t>
            </a:r>
            <a:endParaRPr lang="en-US" b="1" dirty="0">
              <a:solidFill>
                <a:srgbClr val="FF0000"/>
              </a:solidFill>
            </a:endParaRPr>
          </a:p>
        </p:txBody>
      </p:sp>
    </p:spTree>
    <p:extLst>
      <p:ext uri="{BB962C8B-B14F-4D97-AF65-F5344CB8AC3E}">
        <p14:creationId xmlns:p14="http://schemas.microsoft.com/office/powerpoint/2010/main" val="4212117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How about this?</a:t>
            </a:r>
            <a:endParaRPr lang="en-US" dirty="0"/>
          </a:p>
        </p:txBody>
      </p:sp>
      <p:sp>
        <p:nvSpPr>
          <p:cNvPr id="3" name="Content Placeholder 2"/>
          <p:cNvSpPr>
            <a:spLocks noGrp="1"/>
          </p:cNvSpPr>
          <p:nvPr>
            <p:ph idx="1"/>
          </p:nvPr>
        </p:nvSpPr>
        <p:spPr/>
        <p:txBody>
          <a:bodyPr/>
          <a:lstStyle/>
          <a:p>
            <a:pPr marL="0" lvl="0" indent="0">
              <a:lnSpc>
                <a:spcPct val="100000"/>
              </a:lnSpc>
              <a:spcBef>
                <a:spcPts val="0"/>
              </a:spcBef>
              <a:buNone/>
              <a:defRPr/>
            </a:pPr>
            <a:r>
              <a:rPr lang="en-US" dirty="0">
                <a:latin typeface="Andale Mono" charset="0"/>
                <a:ea typeface="Andale Mono" charset="0"/>
                <a:cs typeface="Andale Mono" charset="0"/>
              </a:rPr>
              <a:t>GET </a:t>
            </a:r>
            <a:r>
              <a:rPr lang="en-US" dirty="0" smtClean="0">
                <a:latin typeface="Andale Mono" charset="0"/>
                <a:ea typeface="Andale Mono" charset="0"/>
                <a:cs typeface="Andale Mono" charset="0"/>
              </a:rPr>
              <a:t>/feed/  </a:t>
            </a:r>
            <a:r>
              <a:rPr lang="en-US" dirty="0">
                <a:latin typeface="Andale Mono" charset="0"/>
                <a:ea typeface="Andale Mono" charset="0"/>
                <a:cs typeface="Andale Mono" charset="0"/>
              </a:rPr>
              <a:t>HTTP/1.1</a:t>
            </a:r>
          </a:p>
          <a:p>
            <a:pPr marL="0" lvl="0" indent="0">
              <a:lnSpc>
                <a:spcPct val="100000"/>
              </a:lnSpc>
              <a:spcBef>
                <a:spcPts val="0"/>
              </a:spcBef>
              <a:buNone/>
              <a:defRPr/>
            </a:pPr>
            <a:r>
              <a:rPr lang="en-US" dirty="0">
                <a:latin typeface="Andale Mono" charset="0"/>
                <a:ea typeface="Andale Mono" charset="0"/>
                <a:cs typeface="Andale Mono" charset="0"/>
              </a:rPr>
              <a:t>Host:  </a:t>
            </a:r>
            <a:r>
              <a:rPr lang="en-US" dirty="0" smtClean="0">
                <a:latin typeface="Andale Mono" charset="0"/>
                <a:ea typeface="Andale Mono" charset="0"/>
                <a:cs typeface="Andale Mono" charset="0"/>
                <a:hlinkClick r:id="rId2"/>
              </a:rPr>
              <a:t>www.linkedin.com</a:t>
            </a:r>
            <a:endParaRPr lang="en-US" dirty="0" smtClean="0">
              <a:latin typeface="Andale Mono" charset="0"/>
              <a:ea typeface="Andale Mono" charset="0"/>
              <a:cs typeface="Andale Mono" charset="0"/>
            </a:endParaRPr>
          </a:p>
          <a:p>
            <a:pPr marL="0" lvl="0" indent="0">
              <a:lnSpc>
                <a:spcPct val="100000"/>
              </a:lnSpc>
              <a:spcBef>
                <a:spcPts val="0"/>
              </a:spcBef>
              <a:buNone/>
              <a:defRPr/>
            </a:pPr>
            <a:r>
              <a:rPr lang="en-US" dirty="0" err="1" smtClean="0">
                <a:latin typeface="Andale Mono" charset="0"/>
                <a:ea typeface="Andale Mono" charset="0"/>
                <a:cs typeface="Andale Mono" charset="0"/>
              </a:rPr>
              <a:t>What-I-Really-Want:www.timewastinggames.com</a:t>
            </a:r>
            <a:r>
              <a:rPr lang="en-US" dirty="0" smtClean="0">
                <a:latin typeface="Andale Mono" charset="0"/>
                <a:ea typeface="Andale Mono" charset="0"/>
                <a:cs typeface="Andale Mono" charset="0"/>
              </a:rPr>
              <a:t> </a:t>
            </a:r>
            <a:endParaRPr lang="en-US" dirty="0">
              <a:latin typeface="Andale Mono" charset="0"/>
              <a:ea typeface="Andale Mono" charset="0"/>
              <a:cs typeface="Andale Mono" charset="0"/>
            </a:endParaRPr>
          </a:p>
          <a:p>
            <a:pPr marL="0" lvl="0" indent="0">
              <a:lnSpc>
                <a:spcPct val="100000"/>
              </a:lnSpc>
              <a:spcBef>
                <a:spcPts val="0"/>
              </a:spcBef>
              <a:buNone/>
            </a:pPr>
            <a:r>
              <a:rPr lang="en-US" dirty="0" smtClean="0">
                <a:latin typeface="Andale Mono" charset="0"/>
                <a:ea typeface="Andale Mono" charset="0"/>
                <a:cs typeface="Andale Mono" charset="0"/>
              </a:rPr>
              <a:t>User-Agent: Mozilla/5.0 (Windows NT 6.1)</a:t>
            </a:r>
          </a:p>
          <a:p>
            <a:pPr marL="0" lvl="0" indent="0">
              <a:lnSpc>
                <a:spcPct val="100000"/>
              </a:lnSpc>
              <a:spcBef>
                <a:spcPts val="0"/>
              </a:spcBef>
              <a:buNone/>
            </a:pPr>
            <a:r>
              <a:rPr lang="en-US" dirty="0" smtClean="0">
                <a:latin typeface="Andale Mono" charset="0"/>
                <a:ea typeface="Andale Mono" charset="0"/>
                <a:cs typeface="Andale Mono" charset="0"/>
              </a:rPr>
              <a:t>Connection: Close</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09644861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Anomaly Detection Engines</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-”Kind of” layer 7 (amounts of data transferred in flows)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-Highly dependent on Layer 3+4 behavior (# of destination IPs/connections, ports, frequency of communications)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-May pull from external sources (Threat intel feeds, DNS recently registered domains, etc.) </a:t>
            </a:r>
            <a:endParaRPr lang="en-US" dirty="0"/>
          </a:p>
        </p:txBody>
      </p:sp>
    </p:spTree>
    <p:extLst>
      <p:ext uri="{BB962C8B-B14F-4D97-AF65-F5344CB8AC3E}">
        <p14:creationId xmlns:p14="http://schemas.microsoft.com/office/powerpoint/2010/main" val="12237280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Anomaly Detection Engines</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-Still reliant on static rules (communications occur above defined or learned thresholds)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-Beatable by introducing randomness! Randomized time intervals for communication, lots of different destinations with irregular communication patterns, masking transmissions inside ”good” applications.</a:t>
            </a:r>
          </a:p>
        </p:txBody>
      </p:sp>
    </p:spTree>
    <p:extLst>
      <p:ext uri="{BB962C8B-B14F-4D97-AF65-F5344CB8AC3E}">
        <p14:creationId xmlns:p14="http://schemas.microsoft.com/office/powerpoint/2010/main" val="90877239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This is where the chunks come in</a:t>
            </a:r>
            <a:r>
              <a:rPr lang="mr-IN" dirty="0" smtClean="0"/>
              <a:t>…</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-Transmission of data in small pieces to multiple destinations over randomized time intervals.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-App proxies/NGFWs won’t have enough data to make an app based decision.</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-Potential for DLP to ignore it (assuming the chunk even matches something it’s looking for at all).</a:t>
            </a:r>
            <a:endParaRPr lang="en-US" dirty="0"/>
          </a:p>
        </p:txBody>
      </p:sp>
    </p:spTree>
    <p:extLst>
      <p:ext uri="{BB962C8B-B14F-4D97-AF65-F5344CB8AC3E}">
        <p14:creationId xmlns:p14="http://schemas.microsoft.com/office/powerpoint/2010/main" val="97226833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“Why don’t you just encrypt it?”</a:t>
            </a:r>
            <a:endParaRPr lang="en-US" dirty="0"/>
          </a:p>
        </p:txBody>
      </p:sp>
      <p:pic>
        <p:nvPicPr>
          <p:cNvPr id="4" name="Content Placeholder 3"/>
          <p:cNvPicPr>
            <a:picLocks noGrp="1" noChangeAspect="1"/>
          </p:cNvPicPr>
          <p:nvPr>
            <p:ph idx="1"/>
          </p:nvPr>
        </p:nvPicPr>
        <p:blipFill>
          <a:blip r:embed="rId3"/>
          <a:stretch>
            <a:fillRect/>
          </a:stretch>
        </p:blipFill>
        <p:spPr>
          <a:xfrm>
            <a:off x="1905000" y="1905794"/>
            <a:ext cx="8382000" cy="4191000"/>
          </a:xfrm>
          <a:prstGeom prst="rect">
            <a:avLst/>
          </a:prstGeom>
        </p:spPr>
      </p:pic>
    </p:spTree>
    <p:extLst>
      <p:ext uri="{BB962C8B-B14F-4D97-AF65-F5344CB8AC3E}">
        <p14:creationId xmlns:p14="http://schemas.microsoft.com/office/powerpoint/2010/main" val="148812079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But at our day jobs</a:t>
            </a:r>
            <a:r>
              <a:rPr lang="mr-IN" dirty="0" smtClean="0"/>
              <a:t>…</a:t>
            </a:r>
            <a:endParaRPr lang="en-US" dirty="0"/>
          </a:p>
        </p:txBody>
      </p:sp>
      <p:pic>
        <p:nvPicPr>
          <p:cNvPr id="4" name="Content Placeholder 3"/>
          <p:cNvPicPr>
            <a:picLocks noGrp="1" noChangeAspect="1"/>
          </p:cNvPicPr>
          <p:nvPr>
            <p:ph idx="1"/>
          </p:nvPr>
        </p:nvPicPr>
        <p:blipFill>
          <a:blip r:embed="rId3"/>
          <a:stretch>
            <a:fillRect/>
          </a:stretch>
        </p:blipFill>
        <p:spPr>
          <a:xfrm>
            <a:off x="1389414" y="1322749"/>
            <a:ext cx="8692738" cy="4854214"/>
          </a:xfrm>
          <a:prstGeom prst="rect">
            <a:avLst/>
          </a:prstGeom>
        </p:spPr>
      </p:pic>
    </p:spTree>
    <p:extLst>
      <p:ext uri="{BB962C8B-B14F-4D97-AF65-F5344CB8AC3E}">
        <p14:creationId xmlns:p14="http://schemas.microsoft.com/office/powerpoint/2010/main" val="125163179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Quick Intro</a:t>
            </a:r>
            <a:endParaRPr lang="en-US" dirty="0"/>
          </a:p>
        </p:txBody>
      </p:sp>
      <p:sp>
        <p:nvSpPr>
          <p:cNvPr id="3" name="Content Placeholder 2"/>
          <p:cNvSpPr>
            <a:spLocks noGrp="1"/>
          </p:cNvSpPr>
          <p:nvPr>
            <p:ph idx="1"/>
          </p:nvPr>
        </p:nvSpPr>
        <p:spPr/>
        <p:txBody>
          <a:bodyPr/>
          <a:lstStyle/>
          <a:p>
            <a:pPr marL="0" indent="0">
              <a:buNone/>
            </a:pPr>
            <a:r>
              <a:rPr lang="en-US" dirty="0" smtClean="0"/>
              <a:t>-Pen tester at large health insurance company (who I’m not representing here today)</a:t>
            </a:r>
          </a:p>
          <a:p>
            <a:pPr marL="0" indent="0">
              <a:buNone/>
            </a:pPr>
            <a:r>
              <a:rPr lang="en-US" smtClean="0"/>
              <a:t>-13 </a:t>
            </a:r>
            <a:r>
              <a:rPr lang="en-US" dirty="0" smtClean="0"/>
              <a:t>years of a little of everything on the tech side of security (pen testing, web app hacking, firewalls, etc.)</a:t>
            </a:r>
          </a:p>
          <a:p>
            <a:pPr marL="0" indent="0">
              <a:buNone/>
            </a:pPr>
            <a:r>
              <a:rPr lang="en-US" dirty="0" smtClean="0"/>
              <a:t>-Author of </a:t>
            </a:r>
            <a:r>
              <a:rPr lang="en-US" dirty="0" err="1" smtClean="0"/>
              <a:t>NoSQLMap</a:t>
            </a:r>
            <a:endParaRPr lang="en-US" dirty="0" smtClean="0"/>
          </a:p>
          <a:p>
            <a:pPr marL="0" indent="0">
              <a:buNone/>
            </a:pPr>
            <a:r>
              <a:rPr lang="en-US" dirty="0" smtClean="0"/>
              <a:t>-World’s worst </a:t>
            </a:r>
            <a:r>
              <a:rPr lang="en-US" dirty="0" err="1" smtClean="0"/>
              <a:t>Powerpointer</a:t>
            </a:r>
            <a:r>
              <a:rPr lang="en-US" dirty="0" smtClean="0"/>
              <a:t> and not a role model for public speaking</a:t>
            </a:r>
          </a:p>
          <a:p>
            <a:endParaRPr lang="en-US" dirty="0" smtClean="0"/>
          </a:p>
          <a:p>
            <a:endParaRPr lang="en-US" dirty="0"/>
          </a:p>
        </p:txBody>
      </p:sp>
    </p:spTree>
    <p:extLst>
      <p:ext uri="{BB962C8B-B14F-4D97-AF65-F5344CB8AC3E}">
        <p14:creationId xmlns:p14="http://schemas.microsoft.com/office/powerpoint/2010/main" val="74280458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t>Fireaway</a:t>
            </a:r>
            <a:r>
              <a:rPr lang="en-US" dirty="0" smtClean="0"/>
              <a:t> 0.2</a:t>
            </a:r>
            <a:endParaRPr lang="en-US" dirty="0"/>
          </a:p>
        </p:txBody>
      </p:sp>
      <p:sp>
        <p:nvSpPr>
          <p:cNvPr id="3" name="Content Placeholder 2"/>
          <p:cNvSpPr>
            <a:spLocks noGrp="1"/>
          </p:cNvSpPr>
          <p:nvPr>
            <p:ph idx="1"/>
          </p:nvPr>
        </p:nvSpPr>
        <p:spPr/>
        <p:txBody>
          <a:bodyPr/>
          <a:lstStyle/>
          <a:p>
            <a:pPr marL="0" indent="0">
              <a:lnSpc>
                <a:spcPct val="100000"/>
              </a:lnSpc>
              <a:spcBef>
                <a:spcPts val="0"/>
              </a:spcBef>
              <a:buNone/>
              <a:defRPr/>
            </a:pPr>
            <a:r>
              <a:rPr lang="en-US" dirty="0"/>
              <a:t>-Available at </a:t>
            </a:r>
            <a:r>
              <a:rPr lang="en-US" dirty="0">
                <a:hlinkClick r:id="rId2"/>
              </a:rPr>
              <a:t>https://github.com/tcstool/fireaway</a:t>
            </a:r>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-Original tool presented at </a:t>
            </a:r>
            <a:r>
              <a:rPr lang="en-US" dirty="0" err="1" smtClean="0"/>
              <a:t>Derbycon</a:t>
            </a:r>
            <a:r>
              <a:rPr lang="en-US" dirty="0" smtClean="0"/>
              <a:t> 6.0, but completely rewritten for this talk.</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-Python based </a:t>
            </a:r>
            <a:r>
              <a:rPr lang="en-US" dirty="0" err="1" smtClean="0"/>
              <a:t>PoC</a:t>
            </a:r>
            <a:r>
              <a:rPr lang="en-US" dirty="0" smtClean="0"/>
              <a:t> tool for bypassing layer 7 controls and DLP using varying levels of complexity.</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17855426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Test Data Mode</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-Send randomly generated data in incrementally larger sizes across a multiple flows.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-Great for testing NGFW data leakage when layer 7 rules are blended with layer 3+4 rules.  </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61181930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Test Data Server Setup</a:t>
            </a:r>
            <a:endParaRPr lang="en-US" dirty="0"/>
          </a:p>
        </p:txBody>
      </p:sp>
      <p:pic>
        <p:nvPicPr>
          <p:cNvPr id="4" name="Content Placeholder 3"/>
          <p:cNvPicPr>
            <a:picLocks noGrp="1" noChangeAspect="1"/>
          </p:cNvPicPr>
          <p:nvPr>
            <p:ph idx="1"/>
          </p:nvPr>
        </p:nvPicPr>
        <p:blipFill>
          <a:blip r:embed="rId2"/>
          <a:stretch>
            <a:fillRect/>
          </a:stretch>
        </p:blipFill>
        <p:spPr>
          <a:xfrm>
            <a:off x="838200" y="2504662"/>
            <a:ext cx="10515600" cy="2663686"/>
          </a:xfrm>
          <a:prstGeom prst="rect">
            <a:avLst/>
          </a:prstGeom>
        </p:spPr>
      </p:pic>
    </p:spTree>
    <p:extLst>
      <p:ext uri="{BB962C8B-B14F-4D97-AF65-F5344CB8AC3E}">
        <p14:creationId xmlns:p14="http://schemas.microsoft.com/office/powerpoint/2010/main" val="90973128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Test Data Client Setup</a:t>
            </a:r>
            <a:endParaRPr lang="en-US" dirty="0"/>
          </a:p>
        </p:txBody>
      </p:sp>
      <p:pic>
        <p:nvPicPr>
          <p:cNvPr id="11" name="Content Placeholder 10"/>
          <p:cNvPicPr>
            <a:picLocks noGrp="1" noChangeAspect="1"/>
          </p:cNvPicPr>
          <p:nvPr>
            <p:ph idx="1"/>
          </p:nvPr>
        </p:nvPicPr>
        <p:blipFill>
          <a:blip r:embed="rId2"/>
          <a:stretch>
            <a:fillRect/>
          </a:stretch>
        </p:blipFill>
        <p:spPr>
          <a:xfrm>
            <a:off x="838200" y="2557670"/>
            <a:ext cx="10515600" cy="2345634"/>
          </a:xfrm>
          <a:prstGeom prst="rect">
            <a:avLst/>
          </a:prstGeom>
        </p:spPr>
      </p:pic>
    </p:spTree>
    <p:extLst>
      <p:ext uri="{BB962C8B-B14F-4D97-AF65-F5344CB8AC3E}">
        <p14:creationId xmlns:p14="http://schemas.microsoft.com/office/powerpoint/2010/main" val="160984924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338514" cy="6857999"/>
          </a:xfrm>
          <a:prstGeom prst="rect">
            <a:avLst/>
          </a:prstGeom>
        </p:spPr>
      </p:pic>
    </p:spTree>
    <p:extLst>
      <p:ext uri="{BB962C8B-B14F-4D97-AF65-F5344CB8AC3E}">
        <p14:creationId xmlns:p14="http://schemas.microsoft.com/office/powerpoint/2010/main" val="28178056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270907" cy="6858000"/>
          </a:xfrm>
          <a:prstGeom prst="rect">
            <a:avLst/>
          </a:prstGeom>
        </p:spPr>
      </p:pic>
    </p:spTree>
    <p:extLst>
      <p:ext uri="{BB962C8B-B14F-4D97-AF65-F5344CB8AC3E}">
        <p14:creationId xmlns:p14="http://schemas.microsoft.com/office/powerpoint/2010/main" val="50277628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74352" cy="6858000"/>
          </a:xfrm>
          <a:prstGeom prst="rect">
            <a:avLst/>
          </a:prstGeom>
        </p:spPr>
      </p:pic>
    </p:spTree>
    <p:extLst>
      <p:ext uri="{BB962C8B-B14F-4D97-AF65-F5344CB8AC3E}">
        <p14:creationId xmlns:p14="http://schemas.microsoft.com/office/powerpoint/2010/main" val="126975545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Sequential Data Chunking Mode</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-Tests the ability of DLP to fire on small chunks of data.</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-Sequentially transmits pieces of a file across multiple flows to one or more servers.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-If data is bleeding in small units across closed ports, this may fall outside SOC monitoring scope!</a:t>
            </a:r>
            <a:endParaRPr lang="en-US" dirty="0"/>
          </a:p>
        </p:txBody>
      </p:sp>
    </p:spTree>
    <p:extLst>
      <p:ext uri="{BB962C8B-B14F-4D97-AF65-F5344CB8AC3E}">
        <p14:creationId xmlns:p14="http://schemas.microsoft.com/office/powerpoint/2010/main" val="48965706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Data Chunking Server Setup</a:t>
            </a:r>
            <a:endParaRPr lang="en-US" dirty="0"/>
          </a:p>
        </p:txBody>
      </p:sp>
      <p:pic>
        <p:nvPicPr>
          <p:cNvPr id="4" name="Content Placeholder 3"/>
          <p:cNvPicPr>
            <a:picLocks noGrp="1" noChangeAspect="1"/>
          </p:cNvPicPr>
          <p:nvPr>
            <p:ph idx="1"/>
          </p:nvPr>
        </p:nvPicPr>
        <p:blipFill>
          <a:blip r:embed="rId2"/>
          <a:stretch>
            <a:fillRect/>
          </a:stretch>
        </p:blipFill>
        <p:spPr>
          <a:xfrm>
            <a:off x="838200" y="2107097"/>
            <a:ext cx="10515600" cy="3127512"/>
          </a:xfrm>
          <a:prstGeom prst="rect">
            <a:avLst/>
          </a:prstGeom>
        </p:spPr>
      </p:pic>
    </p:spTree>
    <p:extLst>
      <p:ext uri="{BB962C8B-B14F-4D97-AF65-F5344CB8AC3E}">
        <p14:creationId xmlns:p14="http://schemas.microsoft.com/office/powerpoint/2010/main" val="59948482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Data Chunking Client Setup</a:t>
            </a:r>
            <a:endParaRPr lang="en-US" dirty="0"/>
          </a:p>
        </p:txBody>
      </p:sp>
      <p:pic>
        <p:nvPicPr>
          <p:cNvPr id="4" name="Content Placeholder 3"/>
          <p:cNvPicPr>
            <a:picLocks noGrp="1" noChangeAspect="1"/>
          </p:cNvPicPr>
          <p:nvPr>
            <p:ph idx="1"/>
          </p:nvPr>
        </p:nvPicPr>
        <p:blipFill>
          <a:blip r:embed="rId2"/>
          <a:stretch>
            <a:fillRect/>
          </a:stretch>
        </p:blipFill>
        <p:spPr>
          <a:xfrm>
            <a:off x="1282700" y="2020094"/>
            <a:ext cx="9626600" cy="3962400"/>
          </a:xfrm>
          <a:prstGeom prst="rect">
            <a:avLst/>
          </a:prstGeom>
        </p:spPr>
      </p:pic>
    </p:spTree>
    <p:extLst>
      <p:ext uri="{BB962C8B-B14F-4D97-AF65-F5344CB8AC3E}">
        <p14:creationId xmlns:p14="http://schemas.microsoft.com/office/powerpoint/2010/main" val="173929946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Agenda</a:t>
            </a:r>
            <a:endParaRPr lang="en-US" dirty="0"/>
          </a:p>
        </p:txBody>
      </p:sp>
      <p:sp>
        <p:nvSpPr>
          <p:cNvPr id="3" name="Content Placeholder 2"/>
          <p:cNvSpPr>
            <a:spLocks noGrp="1"/>
          </p:cNvSpPr>
          <p:nvPr>
            <p:ph idx="1"/>
          </p:nvPr>
        </p:nvSpPr>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-Why is this talk important?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-Application Awareness review</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-Weaknesses of Application Awareness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a:t>
            </a:r>
            <a:r>
              <a:rPr lang="en-US" dirty="0" err="1" smtClean="0"/>
              <a:t>Fireaway</a:t>
            </a:r>
            <a:r>
              <a:rPr lang="en-US" dirty="0" smtClean="0"/>
              <a:t>:  The </a:t>
            </a:r>
            <a:r>
              <a:rPr lang="en-US" dirty="0" err="1" smtClean="0"/>
              <a:t>PoC</a:t>
            </a:r>
            <a:r>
              <a:rPr lang="en-US" dirty="0" smtClean="0"/>
              <a:t> tool for application aware smashing</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-Time for questions/comments</a:t>
            </a:r>
            <a:endParaRPr lang="en-US" dirty="0"/>
          </a:p>
        </p:txBody>
      </p:sp>
    </p:spTree>
    <p:extLst>
      <p:ext uri="{BB962C8B-B14F-4D97-AF65-F5344CB8AC3E}">
        <p14:creationId xmlns:p14="http://schemas.microsoft.com/office/powerpoint/2010/main" val="91864454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6" name="Rectangle 5"/>
          <p:cNvSpPr/>
          <p:nvPr/>
        </p:nvSpPr>
        <p:spPr>
          <a:xfrm>
            <a:off x="6149008" y="2994991"/>
            <a:ext cx="371061" cy="291548"/>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stretch>
            <a:fillRect/>
          </a:stretch>
        </p:blipFill>
        <p:spPr>
          <a:xfrm>
            <a:off x="0" y="0"/>
            <a:ext cx="12192000" cy="6858000"/>
          </a:xfrm>
          <a:prstGeom prst="rect">
            <a:avLst/>
          </a:prstGeom>
        </p:spPr>
      </p:pic>
      <p:sp>
        <p:nvSpPr>
          <p:cNvPr id="8" name="Rectangle 7"/>
          <p:cNvSpPr/>
          <p:nvPr/>
        </p:nvSpPr>
        <p:spPr>
          <a:xfrm>
            <a:off x="1" y="1144587"/>
            <a:ext cx="2544416" cy="27339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172819" y="3976514"/>
            <a:ext cx="642730" cy="29068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828802" y="3992648"/>
            <a:ext cx="2504659" cy="274552"/>
          </a:xfrm>
          <a:prstGeom prst="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3529170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Reassembling Our Example</a:t>
            </a:r>
            <a:endParaRPr lang="en-US" dirty="0"/>
          </a:p>
        </p:txBody>
      </p:sp>
      <p:pic>
        <p:nvPicPr>
          <p:cNvPr id="8" name="Content Placeholder 7"/>
          <p:cNvPicPr>
            <a:picLocks noGrp="1" noChangeAspect="1"/>
          </p:cNvPicPr>
          <p:nvPr>
            <p:ph idx="1"/>
          </p:nvPr>
        </p:nvPicPr>
        <p:blipFill>
          <a:blip r:embed="rId2"/>
          <a:stretch>
            <a:fillRect/>
          </a:stretch>
        </p:blipFill>
        <p:spPr>
          <a:xfrm>
            <a:off x="838200" y="2120348"/>
            <a:ext cx="10515600" cy="2743200"/>
          </a:xfrm>
          <a:prstGeom prst="rect">
            <a:avLst/>
          </a:prstGeom>
        </p:spPr>
      </p:pic>
    </p:spTree>
    <p:extLst>
      <p:ext uri="{BB962C8B-B14F-4D97-AF65-F5344CB8AC3E}">
        <p14:creationId xmlns:p14="http://schemas.microsoft.com/office/powerpoint/2010/main" val="178870100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92766" y="0"/>
            <a:ext cx="12099234" cy="6858000"/>
          </a:xfrm>
          <a:prstGeom prst="rect">
            <a:avLst/>
          </a:prstGeom>
        </p:spPr>
      </p:pic>
    </p:spTree>
    <p:extLst>
      <p:ext uri="{BB962C8B-B14F-4D97-AF65-F5344CB8AC3E}">
        <p14:creationId xmlns:p14="http://schemas.microsoft.com/office/powerpoint/2010/main" val="154645836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OK Great, but</a:t>
            </a:r>
            <a:r>
              <a:rPr lang="mr-IN" dirty="0" smtClean="0"/>
              <a:t>…</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-Sending data sequentially can be picked up (but spacing across multiple flows and multiple servers helps).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-Network DLP that assembles multiple flows together could trigger.</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3121133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Random Data Chunking Mode</a:t>
            </a:r>
            <a:br>
              <a:rPr lang="en-US" dirty="0" smtClean="0"/>
            </a:br>
            <a:r>
              <a:rPr lang="en-US" dirty="0" smtClean="0"/>
              <a:t>(“Reverse </a:t>
            </a:r>
            <a:r>
              <a:rPr lang="en-US" dirty="0" err="1" smtClean="0"/>
              <a:t>Bittorrent</a:t>
            </a:r>
            <a:r>
              <a:rPr lang="en-US" dirty="0" smtClean="0"/>
              <a:t>”)</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-Instead of transmitting sequentially, transmit pieces randomly.</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-Imagine combining this with encoding! (Base64 anyone?)</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-Need to describe the order data will be pushed in.</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-Once the data is out, we can do as much work as we need to on the outside without being detected.</a:t>
            </a:r>
          </a:p>
        </p:txBody>
      </p:sp>
    </p:spTree>
    <p:extLst>
      <p:ext uri="{BB962C8B-B14F-4D97-AF65-F5344CB8AC3E}">
        <p14:creationId xmlns:p14="http://schemas.microsoft.com/office/powerpoint/2010/main" val="192173334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Sequence Key</a:t>
            </a:r>
            <a:endParaRPr lang="en-US" dirty="0"/>
          </a:p>
        </p:txBody>
      </p:sp>
      <p:sp>
        <p:nvSpPr>
          <p:cNvPr id="5" name="Content Placeholder 4"/>
          <p:cNvSpPr>
            <a:spLocks noGrp="1"/>
          </p:cNvSpPr>
          <p:nvPr>
            <p:ph idx="1"/>
          </p:nvPr>
        </p:nvSpPr>
        <p:spPr/>
        <p:txBody>
          <a:bodyPr/>
          <a:lstStyle/>
          <a:p>
            <a:pPr marL="0" lvl="0" indent="0">
              <a:lnSpc>
                <a:spcPct val="100000"/>
              </a:lnSpc>
              <a:spcBef>
                <a:spcPts val="0"/>
              </a:spcBef>
              <a:buNone/>
            </a:pPr>
            <a:r>
              <a:rPr lang="en-US" dirty="0"/>
              <a:t>17n18U10H51C34Y0N58$1K47n21a52C40*54P4J3U11V31p37l5#32s7Z9K15G35#2D8G48n50C23B41d45W60z30t16G44Y26T25o59l46H38F36T55M43A53q33$29t24$12t39n49E20S27(14B22m19V13u42Y28S6P57A56B</a:t>
            </a:r>
          </a:p>
        </p:txBody>
      </p:sp>
    </p:spTree>
    <p:extLst>
      <p:ext uri="{BB962C8B-B14F-4D97-AF65-F5344CB8AC3E}">
        <p14:creationId xmlns:p14="http://schemas.microsoft.com/office/powerpoint/2010/main" val="8944803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Sequence Key</a:t>
            </a:r>
            <a:endParaRPr lang="en-US" dirty="0"/>
          </a:p>
        </p:txBody>
      </p:sp>
      <p:sp>
        <p:nvSpPr>
          <p:cNvPr id="5" name="Content Placeholder 4"/>
          <p:cNvSpPr>
            <a:spLocks noGrp="1"/>
          </p:cNvSpPr>
          <p:nvPr>
            <p:ph idx="1"/>
          </p:nvPr>
        </p:nvSpPr>
        <p:spPr/>
        <p:txBody>
          <a:bodyPr/>
          <a:lstStyle/>
          <a:p>
            <a:pPr marL="0" lvl="0" indent="0">
              <a:lnSpc>
                <a:spcPct val="100000"/>
              </a:lnSpc>
              <a:spcBef>
                <a:spcPts val="0"/>
              </a:spcBef>
              <a:buNone/>
            </a:pPr>
            <a:r>
              <a:rPr lang="en-US" dirty="0">
                <a:solidFill>
                  <a:srgbClr val="FF0000"/>
                </a:solidFill>
              </a:rPr>
              <a:t>17</a:t>
            </a:r>
            <a:r>
              <a:rPr lang="en-US" dirty="0"/>
              <a:t>n</a:t>
            </a:r>
            <a:r>
              <a:rPr lang="en-US" dirty="0">
                <a:solidFill>
                  <a:srgbClr val="FF0000"/>
                </a:solidFill>
              </a:rPr>
              <a:t>18</a:t>
            </a:r>
            <a:r>
              <a:rPr lang="en-US" dirty="0"/>
              <a:t>U</a:t>
            </a:r>
            <a:r>
              <a:rPr lang="en-US" dirty="0">
                <a:solidFill>
                  <a:srgbClr val="FF0000"/>
                </a:solidFill>
              </a:rPr>
              <a:t>10</a:t>
            </a:r>
            <a:r>
              <a:rPr lang="en-US" dirty="0"/>
              <a:t>H</a:t>
            </a:r>
            <a:r>
              <a:rPr lang="en-US" dirty="0">
                <a:solidFill>
                  <a:srgbClr val="FF0000"/>
                </a:solidFill>
              </a:rPr>
              <a:t>51</a:t>
            </a:r>
            <a:r>
              <a:rPr lang="en-US" dirty="0"/>
              <a:t>C</a:t>
            </a:r>
            <a:r>
              <a:rPr lang="en-US" dirty="0">
                <a:solidFill>
                  <a:srgbClr val="FF0000"/>
                </a:solidFill>
              </a:rPr>
              <a:t>34</a:t>
            </a:r>
            <a:r>
              <a:rPr lang="en-US" dirty="0"/>
              <a:t>Y</a:t>
            </a:r>
            <a:r>
              <a:rPr lang="en-US" dirty="0">
                <a:solidFill>
                  <a:srgbClr val="FF0000"/>
                </a:solidFill>
              </a:rPr>
              <a:t>0</a:t>
            </a:r>
            <a:r>
              <a:rPr lang="en-US" dirty="0"/>
              <a:t>N</a:t>
            </a:r>
            <a:r>
              <a:rPr lang="en-US" dirty="0">
                <a:solidFill>
                  <a:srgbClr val="FF0000"/>
                </a:solidFill>
              </a:rPr>
              <a:t>58</a:t>
            </a:r>
            <a:r>
              <a:rPr lang="en-US" dirty="0"/>
              <a:t>$</a:t>
            </a:r>
            <a:r>
              <a:rPr lang="en-US" dirty="0">
                <a:solidFill>
                  <a:srgbClr val="FF0000"/>
                </a:solidFill>
              </a:rPr>
              <a:t>1</a:t>
            </a:r>
            <a:r>
              <a:rPr lang="en-US" dirty="0"/>
              <a:t>K</a:t>
            </a:r>
            <a:r>
              <a:rPr lang="en-US" dirty="0">
                <a:solidFill>
                  <a:srgbClr val="FF0000"/>
                </a:solidFill>
              </a:rPr>
              <a:t>47</a:t>
            </a:r>
            <a:r>
              <a:rPr lang="en-US" dirty="0"/>
              <a:t>n</a:t>
            </a:r>
            <a:r>
              <a:rPr lang="en-US" dirty="0">
                <a:solidFill>
                  <a:srgbClr val="FF0000"/>
                </a:solidFill>
              </a:rPr>
              <a:t>21</a:t>
            </a:r>
            <a:r>
              <a:rPr lang="en-US" dirty="0"/>
              <a:t>a</a:t>
            </a:r>
            <a:r>
              <a:rPr lang="en-US" dirty="0">
                <a:solidFill>
                  <a:srgbClr val="FF0000"/>
                </a:solidFill>
              </a:rPr>
              <a:t>52</a:t>
            </a:r>
            <a:r>
              <a:rPr lang="en-US" dirty="0"/>
              <a:t>C</a:t>
            </a:r>
            <a:r>
              <a:rPr lang="en-US" dirty="0">
                <a:solidFill>
                  <a:srgbClr val="FF0000"/>
                </a:solidFill>
              </a:rPr>
              <a:t>40</a:t>
            </a:r>
            <a:r>
              <a:rPr lang="en-US" dirty="0"/>
              <a:t>*</a:t>
            </a:r>
            <a:r>
              <a:rPr lang="en-US" dirty="0">
                <a:solidFill>
                  <a:srgbClr val="FF0000"/>
                </a:solidFill>
              </a:rPr>
              <a:t>54</a:t>
            </a:r>
            <a:r>
              <a:rPr lang="en-US" dirty="0"/>
              <a:t>P</a:t>
            </a:r>
            <a:r>
              <a:rPr lang="en-US" dirty="0">
                <a:solidFill>
                  <a:srgbClr val="FF0000"/>
                </a:solidFill>
              </a:rPr>
              <a:t>4</a:t>
            </a:r>
            <a:r>
              <a:rPr lang="en-US" dirty="0"/>
              <a:t>J</a:t>
            </a:r>
            <a:r>
              <a:rPr lang="en-US" dirty="0">
                <a:solidFill>
                  <a:srgbClr val="FF0000"/>
                </a:solidFill>
              </a:rPr>
              <a:t>3</a:t>
            </a:r>
            <a:r>
              <a:rPr lang="en-US" dirty="0"/>
              <a:t>U</a:t>
            </a:r>
            <a:r>
              <a:rPr lang="en-US" dirty="0">
                <a:solidFill>
                  <a:srgbClr val="FF0000"/>
                </a:solidFill>
              </a:rPr>
              <a:t>11</a:t>
            </a:r>
            <a:r>
              <a:rPr lang="en-US" dirty="0"/>
              <a:t>V</a:t>
            </a:r>
            <a:r>
              <a:rPr lang="en-US" dirty="0">
                <a:solidFill>
                  <a:srgbClr val="FF0000"/>
                </a:solidFill>
              </a:rPr>
              <a:t>31</a:t>
            </a:r>
            <a:r>
              <a:rPr lang="en-US" dirty="0"/>
              <a:t>p</a:t>
            </a:r>
            <a:r>
              <a:rPr lang="en-US" dirty="0">
                <a:solidFill>
                  <a:srgbClr val="FF0000"/>
                </a:solidFill>
              </a:rPr>
              <a:t>37</a:t>
            </a:r>
            <a:r>
              <a:rPr lang="en-US" dirty="0"/>
              <a:t>l</a:t>
            </a:r>
            <a:r>
              <a:rPr lang="en-US" dirty="0">
                <a:solidFill>
                  <a:srgbClr val="FF0000"/>
                </a:solidFill>
              </a:rPr>
              <a:t>5</a:t>
            </a:r>
            <a:r>
              <a:rPr lang="en-US" dirty="0"/>
              <a:t>#</a:t>
            </a:r>
            <a:r>
              <a:rPr lang="en-US" dirty="0">
                <a:solidFill>
                  <a:srgbClr val="FF0000"/>
                </a:solidFill>
              </a:rPr>
              <a:t>32</a:t>
            </a:r>
            <a:r>
              <a:rPr lang="en-US" dirty="0"/>
              <a:t>s</a:t>
            </a:r>
            <a:r>
              <a:rPr lang="en-US" dirty="0">
                <a:solidFill>
                  <a:srgbClr val="FF0000"/>
                </a:solidFill>
              </a:rPr>
              <a:t>7</a:t>
            </a:r>
            <a:r>
              <a:rPr lang="en-US" dirty="0"/>
              <a:t>Z</a:t>
            </a:r>
            <a:r>
              <a:rPr lang="en-US" dirty="0">
                <a:solidFill>
                  <a:srgbClr val="FF0000"/>
                </a:solidFill>
              </a:rPr>
              <a:t>9</a:t>
            </a:r>
            <a:r>
              <a:rPr lang="en-US" dirty="0"/>
              <a:t>K</a:t>
            </a:r>
            <a:r>
              <a:rPr lang="en-US" dirty="0">
                <a:solidFill>
                  <a:srgbClr val="FF0000"/>
                </a:solidFill>
              </a:rPr>
              <a:t>15</a:t>
            </a:r>
            <a:r>
              <a:rPr lang="en-US" dirty="0"/>
              <a:t>G</a:t>
            </a:r>
            <a:r>
              <a:rPr lang="en-US" dirty="0">
                <a:solidFill>
                  <a:srgbClr val="FF0000"/>
                </a:solidFill>
              </a:rPr>
              <a:t>35</a:t>
            </a:r>
            <a:r>
              <a:rPr lang="en-US" dirty="0"/>
              <a:t>#</a:t>
            </a:r>
            <a:r>
              <a:rPr lang="en-US" dirty="0">
                <a:solidFill>
                  <a:srgbClr val="FF0000"/>
                </a:solidFill>
              </a:rPr>
              <a:t>2</a:t>
            </a:r>
            <a:r>
              <a:rPr lang="en-US" dirty="0"/>
              <a:t>D</a:t>
            </a:r>
            <a:r>
              <a:rPr lang="en-US" dirty="0">
                <a:solidFill>
                  <a:srgbClr val="FF0000"/>
                </a:solidFill>
              </a:rPr>
              <a:t>8</a:t>
            </a:r>
            <a:r>
              <a:rPr lang="en-US" dirty="0"/>
              <a:t>G</a:t>
            </a:r>
            <a:r>
              <a:rPr lang="en-US" dirty="0">
                <a:solidFill>
                  <a:srgbClr val="FF0000"/>
                </a:solidFill>
              </a:rPr>
              <a:t>48</a:t>
            </a:r>
            <a:r>
              <a:rPr lang="en-US" dirty="0"/>
              <a:t>n</a:t>
            </a:r>
            <a:r>
              <a:rPr lang="en-US" dirty="0">
                <a:solidFill>
                  <a:srgbClr val="FF0000"/>
                </a:solidFill>
              </a:rPr>
              <a:t>50</a:t>
            </a:r>
            <a:r>
              <a:rPr lang="en-US" dirty="0"/>
              <a:t>C</a:t>
            </a:r>
            <a:r>
              <a:rPr lang="en-US" dirty="0">
                <a:solidFill>
                  <a:srgbClr val="FF0000"/>
                </a:solidFill>
              </a:rPr>
              <a:t>23</a:t>
            </a:r>
            <a:r>
              <a:rPr lang="en-US" dirty="0"/>
              <a:t>B</a:t>
            </a:r>
            <a:r>
              <a:rPr lang="en-US" dirty="0">
                <a:solidFill>
                  <a:srgbClr val="FF0000"/>
                </a:solidFill>
              </a:rPr>
              <a:t>41</a:t>
            </a:r>
            <a:r>
              <a:rPr lang="en-US" dirty="0"/>
              <a:t>d</a:t>
            </a:r>
            <a:r>
              <a:rPr lang="en-US" dirty="0">
                <a:solidFill>
                  <a:srgbClr val="FF0000"/>
                </a:solidFill>
              </a:rPr>
              <a:t>45</a:t>
            </a:r>
            <a:r>
              <a:rPr lang="en-US" dirty="0"/>
              <a:t>W</a:t>
            </a:r>
            <a:r>
              <a:rPr lang="en-US" dirty="0">
                <a:solidFill>
                  <a:srgbClr val="FF0000"/>
                </a:solidFill>
              </a:rPr>
              <a:t>60</a:t>
            </a:r>
            <a:r>
              <a:rPr lang="en-US" dirty="0"/>
              <a:t>z</a:t>
            </a:r>
            <a:r>
              <a:rPr lang="en-US" dirty="0">
                <a:solidFill>
                  <a:srgbClr val="FF0000"/>
                </a:solidFill>
              </a:rPr>
              <a:t>30</a:t>
            </a:r>
            <a:r>
              <a:rPr lang="en-US" dirty="0"/>
              <a:t>t</a:t>
            </a:r>
            <a:r>
              <a:rPr lang="en-US" dirty="0">
                <a:solidFill>
                  <a:srgbClr val="FF0000"/>
                </a:solidFill>
              </a:rPr>
              <a:t>16</a:t>
            </a:r>
            <a:r>
              <a:rPr lang="en-US" dirty="0"/>
              <a:t>G</a:t>
            </a:r>
            <a:r>
              <a:rPr lang="en-US" dirty="0">
                <a:solidFill>
                  <a:srgbClr val="FF0000"/>
                </a:solidFill>
              </a:rPr>
              <a:t>44</a:t>
            </a:r>
            <a:r>
              <a:rPr lang="en-US" dirty="0"/>
              <a:t>Y</a:t>
            </a:r>
            <a:r>
              <a:rPr lang="en-US" dirty="0">
                <a:solidFill>
                  <a:srgbClr val="FF0000"/>
                </a:solidFill>
              </a:rPr>
              <a:t>26</a:t>
            </a:r>
            <a:r>
              <a:rPr lang="en-US" dirty="0"/>
              <a:t>T</a:t>
            </a:r>
            <a:r>
              <a:rPr lang="en-US" dirty="0">
                <a:solidFill>
                  <a:srgbClr val="FF0000"/>
                </a:solidFill>
              </a:rPr>
              <a:t>25</a:t>
            </a:r>
            <a:r>
              <a:rPr lang="en-US" dirty="0"/>
              <a:t>o</a:t>
            </a:r>
            <a:r>
              <a:rPr lang="en-US" dirty="0">
                <a:solidFill>
                  <a:srgbClr val="FF0000"/>
                </a:solidFill>
              </a:rPr>
              <a:t>59</a:t>
            </a:r>
            <a:r>
              <a:rPr lang="en-US" dirty="0"/>
              <a:t>l</a:t>
            </a:r>
            <a:r>
              <a:rPr lang="en-US" dirty="0">
                <a:solidFill>
                  <a:srgbClr val="FF0000"/>
                </a:solidFill>
              </a:rPr>
              <a:t>46</a:t>
            </a:r>
            <a:r>
              <a:rPr lang="en-US" dirty="0"/>
              <a:t>H</a:t>
            </a:r>
            <a:r>
              <a:rPr lang="en-US" dirty="0">
                <a:solidFill>
                  <a:srgbClr val="FF0000"/>
                </a:solidFill>
              </a:rPr>
              <a:t>38</a:t>
            </a:r>
            <a:r>
              <a:rPr lang="en-US" dirty="0"/>
              <a:t>F</a:t>
            </a:r>
            <a:r>
              <a:rPr lang="en-US" dirty="0">
                <a:solidFill>
                  <a:srgbClr val="FF0000"/>
                </a:solidFill>
              </a:rPr>
              <a:t>36</a:t>
            </a:r>
            <a:r>
              <a:rPr lang="en-US" dirty="0"/>
              <a:t>T</a:t>
            </a:r>
            <a:r>
              <a:rPr lang="en-US" dirty="0">
                <a:solidFill>
                  <a:srgbClr val="FF0000"/>
                </a:solidFill>
              </a:rPr>
              <a:t>55</a:t>
            </a:r>
            <a:r>
              <a:rPr lang="en-US" dirty="0"/>
              <a:t>M</a:t>
            </a:r>
            <a:r>
              <a:rPr lang="en-US" dirty="0">
                <a:solidFill>
                  <a:srgbClr val="FF0000"/>
                </a:solidFill>
              </a:rPr>
              <a:t>43</a:t>
            </a:r>
            <a:r>
              <a:rPr lang="en-US" dirty="0"/>
              <a:t>A</a:t>
            </a:r>
            <a:r>
              <a:rPr lang="en-US" dirty="0">
                <a:solidFill>
                  <a:srgbClr val="FF0000"/>
                </a:solidFill>
              </a:rPr>
              <a:t>53</a:t>
            </a:r>
            <a:r>
              <a:rPr lang="en-US" dirty="0"/>
              <a:t>q</a:t>
            </a:r>
            <a:r>
              <a:rPr lang="en-US" dirty="0">
                <a:solidFill>
                  <a:srgbClr val="FF0000"/>
                </a:solidFill>
              </a:rPr>
              <a:t>33</a:t>
            </a:r>
            <a:r>
              <a:rPr lang="en-US" dirty="0"/>
              <a:t>$</a:t>
            </a:r>
            <a:r>
              <a:rPr lang="en-US" dirty="0">
                <a:solidFill>
                  <a:srgbClr val="FF0000"/>
                </a:solidFill>
              </a:rPr>
              <a:t>29</a:t>
            </a:r>
            <a:r>
              <a:rPr lang="en-US" dirty="0"/>
              <a:t>t</a:t>
            </a:r>
            <a:r>
              <a:rPr lang="en-US" dirty="0">
                <a:solidFill>
                  <a:srgbClr val="FF0000"/>
                </a:solidFill>
              </a:rPr>
              <a:t>24</a:t>
            </a:r>
            <a:r>
              <a:rPr lang="en-US" dirty="0"/>
              <a:t>$</a:t>
            </a:r>
            <a:r>
              <a:rPr lang="en-US" dirty="0">
                <a:solidFill>
                  <a:srgbClr val="FF0000"/>
                </a:solidFill>
              </a:rPr>
              <a:t>12</a:t>
            </a:r>
            <a:r>
              <a:rPr lang="en-US" dirty="0"/>
              <a:t>t</a:t>
            </a:r>
            <a:r>
              <a:rPr lang="en-US" dirty="0">
                <a:solidFill>
                  <a:srgbClr val="FF0000"/>
                </a:solidFill>
              </a:rPr>
              <a:t>39</a:t>
            </a:r>
            <a:r>
              <a:rPr lang="en-US" dirty="0"/>
              <a:t>n</a:t>
            </a:r>
            <a:r>
              <a:rPr lang="en-US" dirty="0">
                <a:solidFill>
                  <a:srgbClr val="FF0000"/>
                </a:solidFill>
              </a:rPr>
              <a:t>49</a:t>
            </a:r>
            <a:r>
              <a:rPr lang="en-US" dirty="0"/>
              <a:t>E</a:t>
            </a:r>
            <a:r>
              <a:rPr lang="en-US" dirty="0">
                <a:solidFill>
                  <a:srgbClr val="FF0000"/>
                </a:solidFill>
              </a:rPr>
              <a:t>20</a:t>
            </a:r>
            <a:r>
              <a:rPr lang="en-US" dirty="0"/>
              <a:t>S</a:t>
            </a:r>
            <a:r>
              <a:rPr lang="en-US" dirty="0">
                <a:solidFill>
                  <a:srgbClr val="FF0000"/>
                </a:solidFill>
              </a:rPr>
              <a:t>27</a:t>
            </a:r>
            <a:r>
              <a:rPr lang="en-US" dirty="0"/>
              <a:t>(</a:t>
            </a:r>
            <a:r>
              <a:rPr lang="en-US" dirty="0">
                <a:solidFill>
                  <a:srgbClr val="FF0000"/>
                </a:solidFill>
              </a:rPr>
              <a:t>14</a:t>
            </a:r>
            <a:r>
              <a:rPr lang="en-US" dirty="0"/>
              <a:t>B</a:t>
            </a:r>
            <a:r>
              <a:rPr lang="en-US" dirty="0">
                <a:solidFill>
                  <a:srgbClr val="FF0000"/>
                </a:solidFill>
              </a:rPr>
              <a:t>22</a:t>
            </a:r>
            <a:r>
              <a:rPr lang="en-US" dirty="0"/>
              <a:t>m</a:t>
            </a:r>
            <a:r>
              <a:rPr lang="en-US" dirty="0">
                <a:solidFill>
                  <a:srgbClr val="FF0000"/>
                </a:solidFill>
              </a:rPr>
              <a:t>19</a:t>
            </a:r>
            <a:r>
              <a:rPr lang="en-US" dirty="0"/>
              <a:t>V</a:t>
            </a:r>
            <a:r>
              <a:rPr lang="en-US" dirty="0">
                <a:solidFill>
                  <a:srgbClr val="FF0000"/>
                </a:solidFill>
              </a:rPr>
              <a:t>13</a:t>
            </a:r>
            <a:r>
              <a:rPr lang="en-US" dirty="0"/>
              <a:t>u</a:t>
            </a:r>
            <a:r>
              <a:rPr lang="en-US" dirty="0">
                <a:solidFill>
                  <a:srgbClr val="FF0000"/>
                </a:solidFill>
              </a:rPr>
              <a:t>42</a:t>
            </a:r>
            <a:r>
              <a:rPr lang="en-US" dirty="0"/>
              <a:t>Y</a:t>
            </a:r>
            <a:r>
              <a:rPr lang="en-US" dirty="0">
                <a:solidFill>
                  <a:srgbClr val="FF0000"/>
                </a:solidFill>
              </a:rPr>
              <a:t>28</a:t>
            </a:r>
            <a:r>
              <a:rPr lang="en-US" dirty="0"/>
              <a:t>S</a:t>
            </a:r>
            <a:r>
              <a:rPr lang="en-US" dirty="0">
                <a:solidFill>
                  <a:srgbClr val="FF0000"/>
                </a:solidFill>
              </a:rPr>
              <a:t>6</a:t>
            </a:r>
            <a:r>
              <a:rPr lang="en-US" dirty="0"/>
              <a:t>P</a:t>
            </a:r>
            <a:r>
              <a:rPr lang="en-US" dirty="0">
                <a:solidFill>
                  <a:srgbClr val="FF0000"/>
                </a:solidFill>
              </a:rPr>
              <a:t>57</a:t>
            </a:r>
            <a:r>
              <a:rPr lang="en-US" dirty="0"/>
              <a:t>A</a:t>
            </a:r>
            <a:r>
              <a:rPr lang="en-US" dirty="0">
                <a:solidFill>
                  <a:srgbClr val="FF0000"/>
                </a:solidFill>
              </a:rPr>
              <a:t>56</a:t>
            </a:r>
            <a:r>
              <a:rPr lang="en-US" dirty="0"/>
              <a:t>B</a:t>
            </a:r>
          </a:p>
        </p:txBody>
      </p:sp>
    </p:spTree>
    <p:extLst>
      <p:ext uri="{BB962C8B-B14F-4D97-AF65-F5344CB8AC3E}">
        <p14:creationId xmlns:p14="http://schemas.microsoft.com/office/powerpoint/2010/main" val="66414524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Random Data Chunk Server Setup</a:t>
            </a:r>
            <a:endParaRPr lang="en-US" dirty="0"/>
          </a:p>
        </p:txBody>
      </p:sp>
      <p:pic>
        <p:nvPicPr>
          <p:cNvPr id="4" name="Content Placeholder 3"/>
          <p:cNvPicPr>
            <a:picLocks noGrp="1" noChangeAspect="1"/>
          </p:cNvPicPr>
          <p:nvPr>
            <p:ph idx="1"/>
          </p:nvPr>
        </p:nvPicPr>
        <p:blipFill>
          <a:blip r:embed="rId2"/>
          <a:stretch>
            <a:fillRect/>
          </a:stretch>
        </p:blipFill>
        <p:spPr>
          <a:xfrm>
            <a:off x="838200" y="2385391"/>
            <a:ext cx="10515600" cy="3021495"/>
          </a:xfrm>
          <a:prstGeom prst="rect">
            <a:avLst/>
          </a:prstGeom>
        </p:spPr>
      </p:pic>
    </p:spTree>
    <p:extLst>
      <p:ext uri="{BB962C8B-B14F-4D97-AF65-F5344CB8AC3E}">
        <p14:creationId xmlns:p14="http://schemas.microsoft.com/office/powerpoint/2010/main" val="98172324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Random Data Chunk Client Setup</a:t>
            </a:r>
            <a:endParaRPr lang="en-US" dirty="0"/>
          </a:p>
        </p:txBody>
      </p:sp>
      <p:pic>
        <p:nvPicPr>
          <p:cNvPr id="6" name="Content Placeholder 5"/>
          <p:cNvPicPr>
            <a:picLocks noGrp="1" noChangeAspect="1"/>
          </p:cNvPicPr>
          <p:nvPr>
            <p:ph idx="1"/>
          </p:nvPr>
        </p:nvPicPr>
        <p:blipFill>
          <a:blip r:embed="rId2"/>
          <a:stretch>
            <a:fillRect/>
          </a:stretch>
        </p:blipFill>
        <p:spPr>
          <a:xfrm>
            <a:off x="838200" y="1831677"/>
            <a:ext cx="10515600" cy="4339234"/>
          </a:xfrm>
          <a:prstGeom prst="rect">
            <a:avLst/>
          </a:prstGeom>
        </p:spPr>
      </p:pic>
    </p:spTree>
    <p:extLst>
      <p:ext uri="{BB962C8B-B14F-4D97-AF65-F5344CB8AC3E}">
        <p14:creationId xmlns:p14="http://schemas.microsoft.com/office/powerpoint/2010/main" val="195350896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Random Chunk Reassembly</a:t>
            </a:r>
            <a:endParaRPr lang="en-US" dirty="0"/>
          </a:p>
        </p:txBody>
      </p:sp>
      <p:pic>
        <p:nvPicPr>
          <p:cNvPr id="4" name="Content Placeholder 3"/>
          <p:cNvPicPr>
            <a:picLocks noGrp="1" noChangeAspect="1"/>
          </p:cNvPicPr>
          <p:nvPr>
            <p:ph idx="1"/>
          </p:nvPr>
        </p:nvPicPr>
        <p:blipFill>
          <a:blip r:embed="rId2"/>
          <a:stretch>
            <a:fillRect/>
          </a:stretch>
        </p:blipFill>
        <p:spPr>
          <a:xfrm>
            <a:off x="838200" y="2425148"/>
            <a:ext cx="10515600" cy="2637182"/>
          </a:xfrm>
          <a:prstGeom prst="rect">
            <a:avLst/>
          </a:prstGeom>
        </p:spPr>
      </p:pic>
    </p:spTree>
    <p:extLst>
      <p:ext uri="{BB962C8B-B14F-4D97-AF65-F5344CB8AC3E}">
        <p14:creationId xmlns:p14="http://schemas.microsoft.com/office/powerpoint/2010/main" val="191290198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Typical 2017 Pentest Talk</a:t>
            </a:r>
            <a:endParaRPr lang="en-US" dirty="0"/>
          </a:p>
        </p:txBody>
      </p:sp>
      <p:sp>
        <p:nvSpPr>
          <p:cNvPr id="3" name="Content Placeholder 2"/>
          <p:cNvSpPr>
            <a:spLocks noGrp="1"/>
          </p:cNvSpPr>
          <p:nvPr>
            <p:ph idx="1"/>
          </p:nvPr>
        </p:nvSpPr>
        <p:spPr/>
        <p:txBody>
          <a:bodyPr>
            <a:normAutofit/>
          </a:bodyPr>
          <a:lstStyle/>
          <a:p>
            <a:pPr marL="0" indent="0" algn="ctr">
              <a:buNone/>
            </a:pPr>
            <a:r>
              <a:rPr lang="en-US" sz="4800" dirty="0" smtClean="0"/>
              <a:t>Macro-Office Doc-Phish-Powershell-Pivot-Pivot-Pivot-Escalate-Pivot-Pivot-Escalate-Pivot-Domain Admin-Write Report-Collect Check-Be l33t</a:t>
            </a:r>
            <a:endParaRPr lang="en-US" sz="4800" dirty="0"/>
          </a:p>
        </p:txBody>
      </p:sp>
    </p:spTree>
    <p:extLst>
      <p:ext uri="{BB962C8B-B14F-4D97-AF65-F5344CB8AC3E}">
        <p14:creationId xmlns:p14="http://schemas.microsoft.com/office/powerpoint/2010/main" val="165946404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 name="Picture 4"/>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1841258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 little better, but</a:t>
            </a:r>
            <a:r>
              <a:rPr lang="mr-IN" dirty="0" smtClean="0"/>
              <a:t>…</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-Still not really inconspicuous what’s happening if the chunk size is large enough.</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-Can we use the same concepts but hide in plain sight to our detection systems?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26687441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App Spoofing</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-Let’s assume our layer 7 controls understand what’s happening at layers 7 and 4, but give no regard to layer 3 (i.e. WHERE the flow is going).</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-What happens if we send a “good” app to a bad place?</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79229372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So what if we send this to our evil IP?</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dirty="0" smtClean="0">
                <a:latin typeface="Andale Mono" charset="0"/>
                <a:ea typeface="Andale Mono" charset="0"/>
                <a:cs typeface="Andale Mono" charset="0"/>
              </a:rPr>
              <a:t>GET /  HTTP/1.1</a:t>
            </a:r>
          </a:p>
          <a:p>
            <a:pPr marL="0" marR="0" lvl="0" indent="0" defTabSz="914400" eaLnBrk="1" fontAlgn="auto" latinLnBrk="0" hangingPunct="1">
              <a:lnSpc>
                <a:spcPct val="100000"/>
              </a:lnSpc>
              <a:spcBef>
                <a:spcPts val="0"/>
              </a:spcBef>
              <a:spcAft>
                <a:spcPts val="0"/>
              </a:spcAft>
              <a:buClrTx/>
              <a:buSzTx/>
              <a:buFontTx/>
              <a:buNone/>
              <a:tabLst/>
              <a:defRPr/>
            </a:pPr>
            <a:r>
              <a:rPr lang="en-US" sz="1600" dirty="0" smtClean="0">
                <a:latin typeface="Andale Mono" charset="0"/>
                <a:ea typeface="Andale Mono" charset="0"/>
                <a:cs typeface="Andale Mono" charset="0"/>
              </a:rPr>
              <a:t>Host:  www.linkedin.com</a:t>
            </a:r>
          </a:p>
          <a:p>
            <a:pPr marL="0" lvl="0" indent="0">
              <a:lnSpc>
                <a:spcPct val="100000"/>
              </a:lnSpc>
              <a:spcBef>
                <a:spcPts val="0"/>
              </a:spcBef>
              <a:buNone/>
            </a:pPr>
            <a:r>
              <a:rPr lang="en-US" sz="1600" dirty="0">
                <a:latin typeface="Andale Mono" charset="0"/>
                <a:ea typeface="Andale Mono" charset="0"/>
                <a:cs typeface="Andale Mono" charset="0"/>
              </a:rPr>
              <a:t>User-Agent: Mozilla/5.0 (Windows NT 6.1</a:t>
            </a:r>
            <a:r>
              <a:rPr lang="en-US" sz="1600" dirty="0" smtClean="0">
                <a:latin typeface="Andale Mono" charset="0"/>
                <a:ea typeface="Andale Mono" charset="0"/>
                <a:cs typeface="Andale Mono" charset="0"/>
              </a:rPr>
              <a:t>)</a:t>
            </a:r>
          </a:p>
          <a:p>
            <a:pPr marL="0" lvl="0" indent="0">
              <a:lnSpc>
                <a:spcPct val="100000"/>
              </a:lnSpc>
              <a:spcBef>
                <a:spcPts val="0"/>
              </a:spcBef>
              <a:buNone/>
            </a:pPr>
            <a:r>
              <a:rPr lang="en-US" sz="1600" dirty="0" smtClean="0">
                <a:latin typeface="Andale Mono" charset="0"/>
                <a:ea typeface="Andale Mono" charset="0"/>
                <a:cs typeface="Andale Mono" charset="0"/>
              </a:rPr>
              <a:t>Connection: Close</a:t>
            </a:r>
          </a:p>
          <a:p>
            <a:pPr marL="0" lvl="0" indent="0">
              <a:lnSpc>
                <a:spcPct val="100000"/>
              </a:lnSpc>
              <a:spcBef>
                <a:spcPts val="0"/>
              </a:spcBef>
              <a:buNone/>
            </a:pPr>
            <a:endParaRPr lang="en-US" sz="1600" dirty="0">
              <a:latin typeface="Andale Mono" charset="0"/>
              <a:ea typeface="Andale Mono" charset="0"/>
              <a:cs typeface="Andale Mono" charset="0"/>
            </a:endParaRPr>
          </a:p>
          <a:p>
            <a:pPr marL="0" lvl="0" indent="0">
              <a:lnSpc>
                <a:spcPct val="100000"/>
              </a:lnSpc>
              <a:spcBef>
                <a:spcPts val="0"/>
              </a:spcBef>
              <a:buNone/>
            </a:pPr>
            <a:r>
              <a:rPr lang="en-US" sz="1600" dirty="0" smtClean="0">
                <a:solidFill>
                  <a:srgbClr val="FF0000"/>
                </a:solidFill>
                <a:latin typeface="Andale Mono" charset="0"/>
                <a:ea typeface="Andale Mono" charset="0"/>
                <a:cs typeface="Andale Mono" charset="0"/>
              </a:rPr>
              <a:t>We can even put some data here since the firewall doesn’t care about malformed requests!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89562745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38510" cy="6858000"/>
          </a:xfrm>
          <a:prstGeom prst="rect">
            <a:avLst/>
          </a:prstGeom>
        </p:spPr>
      </p:pic>
    </p:spTree>
    <p:extLst>
      <p:ext uri="{BB962C8B-B14F-4D97-AF65-F5344CB8AC3E}">
        <p14:creationId xmlns:p14="http://schemas.microsoft.com/office/powerpoint/2010/main" val="45602475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0" y="0"/>
            <a:ext cx="12191999" cy="6858000"/>
          </a:xfrm>
          <a:prstGeom prst="rect">
            <a:avLst/>
          </a:prstGeom>
        </p:spPr>
      </p:pic>
    </p:spTree>
    <p:extLst>
      <p:ext uri="{BB962C8B-B14F-4D97-AF65-F5344CB8AC3E}">
        <p14:creationId xmlns:p14="http://schemas.microsoft.com/office/powerpoint/2010/main" val="141524774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HTTP Based Application Spoofing Mode</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-Inserts randomly named HTTP headers with ”chunks” of Base64 encoded data inside requests that look like safe applications.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-The entire file is Base64 encoded first, and only pieces of the specified chunk size are transmitted in a single request, so the entire file is never seen at once!</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-Can handle text, binary files, images, etc.</a:t>
            </a:r>
          </a:p>
        </p:txBody>
      </p:sp>
    </p:spTree>
    <p:extLst>
      <p:ext uri="{BB962C8B-B14F-4D97-AF65-F5344CB8AC3E}">
        <p14:creationId xmlns:p14="http://schemas.microsoft.com/office/powerpoint/2010/main" val="19549381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12192000" cy="6858000"/>
          </a:xfrm>
          <a:prstGeom prst="rect">
            <a:avLst/>
          </a:prstGeom>
          <a:solidFill>
            <a:schemeClr val="tx1"/>
          </a:solidFill>
        </p:spPr>
      </p:pic>
      <p:sp>
        <p:nvSpPr>
          <p:cNvPr id="5" name="Rectangle 4"/>
          <p:cNvSpPr/>
          <p:nvPr/>
        </p:nvSpPr>
        <p:spPr>
          <a:xfrm>
            <a:off x="271463" y="230188"/>
            <a:ext cx="11372850" cy="230188"/>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964407" y="460376"/>
            <a:ext cx="6807993" cy="134937"/>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560911" y="3429000"/>
            <a:ext cx="6807993" cy="134937"/>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71463" y="4802981"/>
            <a:ext cx="11372850" cy="56911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964408" y="4395787"/>
            <a:ext cx="4093368" cy="147638"/>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219200" y="5486400"/>
            <a:ext cx="8680174" cy="291548"/>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271463" y="5632174"/>
            <a:ext cx="1013998" cy="14577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635735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App Spoofing Server Setup</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a:t>
            </a:r>
            <a:endParaRPr lang="en-US" dirty="0"/>
          </a:p>
        </p:txBody>
      </p:sp>
      <p:pic>
        <p:nvPicPr>
          <p:cNvPr id="5" name="Picture 4"/>
          <p:cNvPicPr>
            <a:picLocks noChangeAspect="1"/>
          </p:cNvPicPr>
          <p:nvPr/>
        </p:nvPicPr>
        <p:blipFill>
          <a:blip r:embed="rId2"/>
          <a:stretch>
            <a:fillRect/>
          </a:stretch>
        </p:blipFill>
        <p:spPr>
          <a:xfrm>
            <a:off x="450850" y="1825625"/>
            <a:ext cx="11290300" cy="2803525"/>
          </a:xfrm>
          <a:prstGeom prst="rect">
            <a:avLst/>
          </a:prstGeom>
        </p:spPr>
      </p:pic>
    </p:spTree>
    <p:extLst>
      <p:ext uri="{BB962C8B-B14F-4D97-AF65-F5344CB8AC3E}">
        <p14:creationId xmlns:p14="http://schemas.microsoft.com/office/powerpoint/2010/main" val="36758172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App Spoofing Client Setup</a:t>
            </a:r>
            <a:endParaRPr lang="en-US" dirty="0"/>
          </a:p>
        </p:txBody>
      </p:sp>
      <p:pic>
        <p:nvPicPr>
          <p:cNvPr id="4" name="Content Placeholder 3"/>
          <p:cNvPicPr>
            <a:picLocks noGrp="1" noChangeAspect="1"/>
          </p:cNvPicPr>
          <p:nvPr>
            <p:ph idx="1"/>
          </p:nvPr>
        </p:nvPicPr>
        <p:blipFill>
          <a:blip r:embed="rId2"/>
          <a:stretch>
            <a:fillRect/>
          </a:stretch>
        </p:blipFill>
        <p:spPr>
          <a:xfrm>
            <a:off x="477078" y="1690688"/>
            <a:ext cx="10972800" cy="4486275"/>
          </a:xfrm>
          <a:prstGeom prst="rect">
            <a:avLst/>
          </a:prstGeom>
        </p:spPr>
      </p:pic>
    </p:spTree>
    <p:extLst>
      <p:ext uri="{BB962C8B-B14F-4D97-AF65-F5344CB8AC3E}">
        <p14:creationId xmlns:p14="http://schemas.microsoft.com/office/powerpoint/2010/main" val="105777950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“Assume Breach" Mentality</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i="1" dirty="0"/>
              <a:t>(</a:t>
            </a:r>
            <a:r>
              <a:rPr lang="en-US" i="1" dirty="0" smtClean="0"/>
              <a:t>aka the “We know our patching program will never be 100% and our users will click on stuff they shouldn’t and people will bring in stuff from home and stick it on the network and in our corporate assets so we’re going to try and pour as much water on the dumpster fire to contain it and mitigate the damage as quickly as possible.” mentality.)</a:t>
            </a:r>
          </a:p>
          <a:p>
            <a:pPr marL="0" marR="0" lvl="0" indent="0" defTabSz="914400" eaLnBrk="1" fontAlgn="auto" latinLnBrk="0" hangingPunct="1">
              <a:lnSpc>
                <a:spcPct val="100000"/>
              </a:lnSpc>
              <a:spcBef>
                <a:spcPts val="0"/>
              </a:spcBef>
              <a:spcAft>
                <a:spcPts val="0"/>
              </a:spcAft>
              <a:buClrTx/>
              <a:buSzTx/>
              <a:buFontTx/>
              <a:buNone/>
              <a:tabLst/>
              <a:defRPr/>
            </a:pPr>
            <a:endParaRPr lang="en-US" i="1"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i="1" dirty="0"/>
          </a:p>
          <a:p>
            <a:pPr marL="0" marR="0" lvl="0" indent="0" defTabSz="914400" eaLnBrk="1" fontAlgn="auto" latinLnBrk="0" hangingPunct="1">
              <a:lnSpc>
                <a:spcPct val="100000"/>
              </a:lnSpc>
              <a:spcBef>
                <a:spcPts val="0"/>
              </a:spcBef>
              <a:spcAft>
                <a:spcPts val="0"/>
              </a:spcAft>
              <a:buClrTx/>
              <a:buSzTx/>
              <a:buFontTx/>
              <a:buNone/>
              <a:tabLst/>
              <a:defRPr/>
            </a:pPr>
            <a:endParaRPr lang="en-US" i="1" dirty="0"/>
          </a:p>
        </p:txBody>
      </p:sp>
    </p:spTree>
    <p:extLst>
      <p:ext uri="{BB962C8B-B14F-4D97-AF65-F5344CB8AC3E}">
        <p14:creationId xmlns:p14="http://schemas.microsoft.com/office/powerpoint/2010/main" val="171025101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27934403"/>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225287" y="365125"/>
            <a:ext cx="11794435" cy="5757379"/>
          </a:xfrm>
          <a:prstGeom prst="rect">
            <a:avLst/>
          </a:prstGeom>
        </p:spPr>
      </p:pic>
    </p:spTree>
    <p:extLst>
      <p:ext uri="{BB962C8B-B14F-4D97-AF65-F5344CB8AC3E}">
        <p14:creationId xmlns:p14="http://schemas.microsoft.com/office/powerpoint/2010/main" val="205545175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12191999" cy="6858000"/>
          </a:xfrm>
          <a:prstGeom prst="rect">
            <a:avLst/>
          </a:prstGeom>
        </p:spPr>
      </p:pic>
    </p:spTree>
    <p:extLst>
      <p:ext uri="{BB962C8B-B14F-4D97-AF65-F5344CB8AC3E}">
        <p14:creationId xmlns:p14="http://schemas.microsoft.com/office/powerpoint/2010/main" val="175902221"/>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App Spoofing</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-At no point is the data seen in its entirety on one flow for analysis.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-Looks like good apps.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a:t>
            </a:r>
            <a:r>
              <a:rPr lang="en-US" dirty="0" err="1" smtClean="0"/>
              <a:t>Fireaway</a:t>
            </a:r>
            <a:r>
              <a:rPr lang="en-US" dirty="0" smtClean="0"/>
              <a:t> limitations:  Incongruent response sizes (lots of out, only control traffic back in), same IP can have different apps spoofed at it, raising alarms, not enough variance in the pages requested.</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-Still a good </a:t>
            </a:r>
            <a:r>
              <a:rPr lang="en-US" dirty="0" err="1" smtClean="0"/>
              <a:t>PoC</a:t>
            </a:r>
            <a:r>
              <a:rPr lang="en-US" dirty="0"/>
              <a:t>!</a:t>
            </a:r>
            <a:endParaRPr lang="en-US" dirty="0" smtClean="0"/>
          </a:p>
        </p:txBody>
      </p:sp>
    </p:spTree>
    <p:extLst>
      <p:ext uri="{BB962C8B-B14F-4D97-AF65-F5344CB8AC3E}">
        <p14:creationId xmlns:p14="http://schemas.microsoft.com/office/powerpoint/2010/main" val="1611270597"/>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So that’s out, but what about in?</a:t>
            </a:r>
            <a:endParaRPr lang="en-US" dirty="0"/>
          </a:p>
        </p:txBody>
      </p:sp>
      <p:sp>
        <p:nvSpPr>
          <p:cNvPr id="3" name="Content Placeholder 2"/>
          <p:cNvSpPr>
            <a:spLocks noGrp="1"/>
          </p:cNvSpPr>
          <p:nvPr>
            <p:ph idx="1"/>
          </p:nvPr>
        </p:nvSpPr>
        <p:spPr/>
        <p:txBody>
          <a:bodyPr>
            <a:normAutofit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-Scenario 1:  A client machine makes a bunch of outbound HTTP-like requests that look good applications (</a:t>
            </a:r>
            <a:r>
              <a:rPr lang="en-US" dirty="0" err="1" smtClean="0"/>
              <a:t>facebook</a:t>
            </a:r>
            <a:r>
              <a:rPr lang="en-US" dirty="0" smtClean="0"/>
              <a:t>, </a:t>
            </a:r>
            <a:r>
              <a:rPr lang="en-US" dirty="0" err="1" smtClean="0"/>
              <a:t>linkedin</a:t>
            </a:r>
            <a:r>
              <a:rPr lang="en-US" dirty="0" smtClean="0"/>
              <a:t>, etc.) to different servers.  The servers send back (either alone or in the body of cloned pages as HTML comments or whatever) pieces of encoding/encryption which the client then has logic to reassemble in order.</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-Scenario 2:  A compromised client makes legitimate app requests out to bad IPs, which send back cloned pages with minor additional content (C&amp;C channel instructions, JavaScript to download more malware, etc.)</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20900113"/>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That’s it!</a:t>
            </a:r>
            <a:endParaRPr lang="en-US" dirty="0"/>
          </a:p>
        </p:txBody>
      </p:sp>
      <p:sp>
        <p:nvSpPr>
          <p:cNvPr id="3" name="Content Placeholder 2"/>
          <p:cNvSpPr>
            <a:spLocks noGrp="1"/>
          </p:cNvSpPr>
          <p:nvPr>
            <p:ph idx="1"/>
          </p:nvPr>
        </p:nvSpPr>
        <p:spPr/>
        <p:txBody>
          <a:bodyPr/>
          <a:lstStyle/>
          <a:p>
            <a:r>
              <a:rPr lang="en-US" dirty="0" err="1" smtClean="0"/>
              <a:t>Fireaway</a:t>
            </a:r>
            <a:r>
              <a:rPr lang="en-US" dirty="0"/>
              <a:t>:  </a:t>
            </a:r>
            <a:r>
              <a:rPr lang="en-US" dirty="0">
                <a:hlinkClick r:id="rId2"/>
              </a:rPr>
              <a:t>https://</a:t>
            </a:r>
            <a:r>
              <a:rPr lang="en-US" dirty="0" smtClean="0">
                <a:hlinkClick r:id="rId2"/>
              </a:rPr>
              <a:t>github.com/tcstool/fireaway</a:t>
            </a:r>
            <a:endParaRPr lang="en-US" dirty="0" smtClean="0"/>
          </a:p>
          <a:p>
            <a:r>
              <a:rPr lang="en-US" dirty="0" smtClean="0"/>
              <a:t>Questions/Comments:  @tcstoolhax0r</a:t>
            </a:r>
          </a:p>
          <a:p>
            <a:r>
              <a:rPr lang="en-US" dirty="0" smtClean="0"/>
              <a:t>References:</a:t>
            </a:r>
          </a:p>
          <a:p>
            <a:pPr lvl="1"/>
            <a:r>
              <a:rPr lang="en-US" dirty="0" smtClean="0"/>
              <a:t>”Network Application Firewalls Exploits and Defense”  Brad </a:t>
            </a:r>
            <a:r>
              <a:rPr lang="en-US" dirty="0" err="1" smtClean="0"/>
              <a:t>Woodberg</a:t>
            </a:r>
            <a:r>
              <a:rPr lang="en-US" dirty="0" smtClean="0"/>
              <a:t>, </a:t>
            </a:r>
            <a:r>
              <a:rPr lang="en-US" dirty="0" err="1" smtClean="0"/>
              <a:t>Defcon</a:t>
            </a:r>
            <a:r>
              <a:rPr lang="en-US" dirty="0" smtClean="0"/>
              <a:t> 19</a:t>
            </a:r>
          </a:p>
          <a:p>
            <a:pPr lvl="1"/>
            <a:r>
              <a:rPr lang="en-US" dirty="0" smtClean="0"/>
              <a:t>”Bypassing Next-Gen Firewall Rules” Dave Lassalle, </a:t>
            </a:r>
            <a:r>
              <a:rPr lang="en-US" dirty="0" err="1" smtClean="0"/>
              <a:t>Nolasec</a:t>
            </a:r>
            <a:r>
              <a:rPr lang="en-US" dirty="0"/>
              <a:t> </a:t>
            </a:r>
            <a:r>
              <a:rPr lang="en-US" dirty="0" smtClean="0"/>
              <a:t>9/27/2012</a:t>
            </a:r>
          </a:p>
        </p:txBody>
      </p:sp>
    </p:spTree>
    <p:extLst>
      <p:ext uri="{BB962C8B-B14F-4D97-AF65-F5344CB8AC3E}">
        <p14:creationId xmlns:p14="http://schemas.microsoft.com/office/powerpoint/2010/main" val="142831692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Time to Be Creative!</a:t>
            </a:r>
            <a:endParaRPr lang="en-US" dirty="0"/>
          </a:p>
        </p:txBody>
      </p:sp>
      <p:sp>
        <p:nvSpPr>
          <p:cNvPr id="3" name="Content Placeholder 2"/>
          <p:cNvSpPr>
            <a:spLocks noGrp="1"/>
          </p:cNvSpPr>
          <p:nvPr>
            <p:ph idx="1"/>
          </p:nvPr>
        </p:nvSpPr>
        <p:spPr/>
        <p:txBody>
          <a:bodyPr/>
          <a:lstStyle/>
          <a:p>
            <a:pPr marL="0" indent="0">
              <a:buNone/>
            </a:pPr>
            <a:r>
              <a:rPr lang="en-US" dirty="0" smtClean="0"/>
              <a:t>-Show how detective controls (like app awareness) can be bypassed.</a:t>
            </a:r>
          </a:p>
          <a:p>
            <a:pPr marL="0" indent="0">
              <a:buNone/>
            </a:pPr>
            <a:r>
              <a:rPr lang="en-US" dirty="0" smtClean="0"/>
              <a:t>-Data exfiltration demonstrations have huge value.</a:t>
            </a:r>
          </a:p>
          <a:p>
            <a:pPr marL="0" indent="0">
              <a:buNone/>
            </a:pPr>
            <a:r>
              <a:rPr lang="en-US" dirty="0" smtClean="0"/>
              <a:t>-Help enterprises find out how their “assume breach” controls are working.</a:t>
            </a:r>
          </a:p>
          <a:p>
            <a:endParaRPr lang="en-US" dirty="0" smtClean="0"/>
          </a:p>
          <a:p>
            <a:pPr marL="0" indent="0">
              <a:buNone/>
            </a:pPr>
            <a:r>
              <a:rPr lang="en-US" dirty="0" smtClean="0"/>
              <a:t>Bottom line:  Doing things outside the pen test “norm” (i.e. things that always work and make a good report) adds more value and keeps a section of InfoSec alive that is being devalued thanks to snake oil and automated tools.</a:t>
            </a:r>
          </a:p>
        </p:txBody>
      </p:sp>
    </p:spTree>
    <p:extLst>
      <p:ext uri="{BB962C8B-B14F-4D97-AF65-F5344CB8AC3E}">
        <p14:creationId xmlns:p14="http://schemas.microsoft.com/office/powerpoint/2010/main" val="46267002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The OSI Model</a:t>
            </a:r>
            <a:endParaRPr lang="en-US" dirty="0"/>
          </a:p>
        </p:txBody>
      </p:sp>
      <p:pic>
        <p:nvPicPr>
          <p:cNvPr id="4" name="Content Placeholder 3"/>
          <p:cNvPicPr>
            <a:picLocks noGrp="1" noChangeAspect="1"/>
          </p:cNvPicPr>
          <p:nvPr>
            <p:ph idx="1"/>
          </p:nvPr>
        </p:nvPicPr>
        <p:blipFill>
          <a:blip r:embed="rId2"/>
          <a:stretch>
            <a:fillRect/>
          </a:stretch>
        </p:blipFill>
        <p:spPr>
          <a:xfrm>
            <a:off x="4857750" y="2362994"/>
            <a:ext cx="2476500" cy="3276600"/>
          </a:xfrm>
          <a:prstGeom prst="rect">
            <a:avLst/>
          </a:prstGeom>
        </p:spPr>
      </p:pic>
    </p:spTree>
    <p:extLst>
      <p:ext uri="{BB962C8B-B14F-4D97-AF65-F5344CB8AC3E}">
        <p14:creationId xmlns:p14="http://schemas.microsoft.com/office/powerpoint/2010/main" val="18885787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In the Beginning</a:t>
            </a:r>
            <a:r>
              <a:rPr lang="mr-IN" dirty="0" smtClean="0"/>
              <a:t>…</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-Looks at traits at layer 3/layer 4 (IP address, port, etc.)</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-Simplistic security decisions (permit/deny) </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-Examples:  Network Firewall, client side firewall, router ACLs, VPNs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 </a:t>
            </a:r>
          </a:p>
        </p:txBody>
      </p:sp>
    </p:spTree>
    <p:extLst>
      <p:ext uri="{BB962C8B-B14F-4D97-AF65-F5344CB8AC3E}">
        <p14:creationId xmlns:p14="http://schemas.microsoft.com/office/powerpoint/2010/main" val="121171459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Application Awareness</a:t>
            </a:r>
            <a:endParaRPr lang="en-US" dirty="0"/>
          </a:p>
        </p:txBody>
      </p:sp>
      <p:sp>
        <p:nvSpPr>
          <p:cNvPr id="3" name="Content Placeholder 2"/>
          <p:cNvSpPr>
            <a:spLocks noGrp="1"/>
          </p:cNvSpPr>
          <p:nvPr>
            <p:ph idx="1"/>
          </p:nvPr>
        </p:nvSpPr>
        <p:spPr/>
        <p:txBody>
          <a:bodyPr>
            <a:normAutofit fontScale="925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-Can at traits all the way through the OSI model layers, or may be purpose built to only look at data inside the flow.</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-Complex security decisions (permit/deny/use external data/</a:t>
            </a:r>
            <a:r>
              <a:rPr lang="en-US" dirty="0" err="1" smtClean="0"/>
              <a:t>QoS</a:t>
            </a:r>
            <a:r>
              <a:rPr lang="en-US" dirty="0" smtClean="0"/>
              <a:t>/alter payload/rewrite request/user interaction) </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-Not reliant on the port to decide on protocol.</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-Examples:  Application proxies, Next Generation Firewalls, Data Loss Prevention, Anomaly Detection, SSL decryption services, URL filters.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 </a:t>
            </a:r>
          </a:p>
        </p:txBody>
      </p:sp>
    </p:spTree>
    <p:extLst>
      <p:ext uri="{BB962C8B-B14F-4D97-AF65-F5344CB8AC3E}">
        <p14:creationId xmlns:p14="http://schemas.microsoft.com/office/powerpoint/2010/main" val="111445704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1365</TotalTime>
  <Words>1563</Words>
  <Application>Microsoft Macintosh PowerPoint</Application>
  <PresentationFormat>Widescreen</PresentationFormat>
  <Paragraphs>193</Paragraphs>
  <Slides>55</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55</vt:i4>
      </vt:variant>
    </vt:vector>
  </HeadingPairs>
  <TitlesOfParts>
    <vt:vector size="61" baseType="lpstr">
      <vt:lpstr>Andale Mono</vt:lpstr>
      <vt:lpstr>Arial</vt:lpstr>
      <vt:lpstr>Calibri</vt:lpstr>
      <vt:lpstr>Calibri Light</vt:lpstr>
      <vt:lpstr>Mangal</vt:lpstr>
      <vt:lpstr>Office Theme</vt:lpstr>
      <vt:lpstr>Chunky Cookies:  Smashing Application Aware Defenses</vt:lpstr>
      <vt:lpstr>Quick Intro</vt:lpstr>
      <vt:lpstr>Agenda</vt:lpstr>
      <vt:lpstr>Typical 2017 Pentest Talk</vt:lpstr>
      <vt:lpstr>“Assume Breach" Mentality</vt:lpstr>
      <vt:lpstr>Time to Be Creative!</vt:lpstr>
      <vt:lpstr>The OSI Model</vt:lpstr>
      <vt:lpstr>In the Beginning…</vt:lpstr>
      <vt:lpstr>Application Awareness</vt:lpstr>
      <vt:lpstr>Application Proxies/Next-Gen Firewalls</vt:lpstr>
      <vt:lpstr>PowerPoint Presentation</vt:lpstr>
      <vt:lpstr>Data Loss Prevention</vt:lpstr>
      <vt:lpstr>URL Filtering/Client Side DLP</vt:lpstr>
      <vt:lpstr>How about this?</vt:lpstr>
      <vt:lpstr>Anomaly Detection Engines</vt:lpstr>
      <vt:lpstr>Anomaly Detection Engines</vt:lpstr>
      <vt:lpstr>This is where the chunks come in…</vt:lpstr>
      <vt:lpstr>“Why don’t you just encrypt it?”</vt:lpstr>
      <vt:lpstr>But at our day jobs…</vt:lpstr>
      <vt:lpstr>Fireaway 0.2</vt:lpstr>
      <vt:lpstr>Test Data Mode</vt:lpstr>
      <vt:lpstr>Test Data Server Setup</vt:lpstr>
      <vt:lpstr>Test Data Client Setup</vt:lpstr>
      <vt:lpstr>PowerPoint Presentation</vt:lpstr>
      <vt:lpstr>PowerPoint Presentation</vt:lpstr>
      <vt:lpstr>PowerPoint Presentation</vt:lpstr>
      <vt:lpstr>Sequential Data Chunking Mode</vt:lpstr>
      <vt:lpstr>Data Chunking Server Setup</vt:lpstr>
      <vt:lpstr>Data Chunking Client Setup</vt:lpstr>
      <vt:lpstr>PowerPoint Presentation</vt:lpstr>
      <vt:lpstr>Reassembling Our Example</vt:lpstr>
      <vt:lpstr>PowerPoint Presentation</vt:lpstr>
      <vt:lpstr>OK Great, but…</vt:lpstr>
      <vt:lpstr>Random Data Chunking Mode (“Reverse Bittorrent”)</vt:lpstr>
      <vt:lpstr>Sequence Key</vt:lpstr>
      <vt:lpstr>Sequence Key</vt:lpstr>
      <vt:lpstr>Random Data Chunk Server Setup</vt:lpstr>
      <vt:lpstr>Random Data Chunk Client Setup</vt:lpstr>
      <vt:lpstr>Random Chunk Reassembly</vt:lpstr>
      <vt:lpstr>PowerPoint Presentation</vt:lpstr>
      <vt:lpstr>A little better, but…</vt:lpstr>
      <vt:lpstr>App Spoofing</vt:lpstr>
      <vt:lpstr>So what if we send this to our evil IP?</vt:lpstr>
      <vt:lpstr>PowerPoint Presentation</vt:lpstr>
      <vt:lpstr>PowerPoint Presentation</vt:lpstr>
      <vt:lpstr>HTTP Based Application Spoofing Mode</vt:lpstr>
      <vt:lpstr>PowerPoint Presentation</vt:lpstr>
      <vt:lpstr>App Spoofing Server Setup</vt:lpstr>
      <vt:lpstr>App Spoofing Client Setup</vt:lpstr>
      <vt:lpstr>PowerPoint Presentation</vt:lpstr>
      <vt:lpstr>PowerPoint Presentation</vt:lpstr>
      <vt:lpstr>PowerPoint Presentation</vt:lpstr>
      <vt:lpstr>App Spoofing</vt:lpstr>
      <vt:lpstr>So that’s out, but what about in?</vt:lpstr>
      <vt:lpstr>That’s it!</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Chunky Cookies:  Smashing Application Aware Defenses</dc:title>
  <dc:creator>Russell Butturini</dc:creator>
  <cp:lastModifiedBy>Russell Butturini</cp:lastModifiedBy>
  <cp:revision>59</cp:revision>
  <dcterms:created xsi:type="dcterms:W3CDTF">2017-03-17T21:37:14Z</dcterms:created>
  <dcterms:modified xsi:type="dcterms:W3CDTF">2017-04-22T20:03:36Z</dcterms:modified>
</cp:coreProperties>
</file>

<file path=docProps/thumbnail.jpeg>
</file>